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6"/>
  </p:notesMasterIdLst>
  <p:sldIdLst>
    <p:sldId id="256" r:id="rId5"/>
    <p:sldId id="266" r:id="rId6"/>
    <p:sldId id="257" r:id="rId7"/>
    <p:sldId id="258" r:id="rId8"/>
    <p:sldId id="259" r:id="rId9"/>
    <p:sldId id="260" r:id="rId10"/>
    <p:sldId id="261" r:id="rId11"/>
    <p:sldId id="262" r:id="rId12"/>
    <p:sldId id="264" r:id="rId13"/>
    <p:sldId id="268" r:id="rId14"/>
    <p:sldId id="269" r:id="rId15"/>
    <p:sldId id="271" r:id="rId16"/>
    <p:sldId id="273" r:id="rId17"/>
    <p:sldId id="275" r:id="rId18"/>
    <p:sldId id="276" r:id="rId19"/>
    <p:sldId id="279" r:id="rId20"/>
    <p:sldId id="277" r:id="rId21"/>
    <p:sldId id="280" r:id="rId22"/>
    <p:sldId id="278" r:id="rId23"/>
    <p:sldId id="281"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71" d="100"/>
          <a:sy n="71" d="100"/>
        </p:scale>
        <p:origin x="72"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2C7094-7893-49AA-93EC-43B2EA7931D6}" type="datetimeFigureOut">
              <a:rPr lang="en-US" smtClean="0"/>
              <a:t>5/25/2022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9C656F-F508-4C09-BB74-9094815CFD7E}" type="slidenum">
              <a:rPr lang="en-US" smtClean="0"/>
              <a:t>‹#›</a:t>
            </a:fld>
            <a:endParaRPr lang="en-US" dirty="0"/>
          </a:p>
        </p:txBody>
      </p:sp>
    </p:spTree>
    <p:extLst>
      <p:ext uri="{BB962C8B-B14F-4D97-AF65-F5344CB8AC3E}">
        <p14:creationId xmlns:p14="http://schemas.microsoft.com/office/powerpoint/2010/main" val="243370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C656F-F508-4C09-BB74-9094815CFD7E}" type="slidenum">
              <a:rPr lang="en-US" smtClean="0"/>
              <a:t>2</a:t>
            </a:fld>
            <a:endParaRPr lang="en-US" dirty="0"/>
          </a:p>
        </p:txBody>
      </p:sp>
    </p:spTree>
    <p:extLst>
      <p:ext uri="{BB962C8B-B14F-4D97-AF65-F5344CB8AC3E}">
        <p14:creationId xmlns:p14="http://schemas.microsoft.com/office/powerpoint/2010/main" val="3363467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9C656F-F508-4C09-BB74-9094815CFD7E}" type="slidenum">
              <a:rPr lang="en-US" smtClean="0"/>
              <a:t>3</a:t>
            </a:fld>
            <a:endParaRPr lang="en-US" dirty="0"/>
          </a:p>
        </p:txBody>
      </p:sp>
    </p:spTree>
    <p:extLst>
      <p:ext uri="{BB962C8B-B14F-4D97-AF65-F5344CB8AC3E}">
        <p14:creationId xmlns:p14="http://schemas.microsoft.com/office/powerpoint/2010/main" val="465323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EB3DCA-CF0D-424D-90BE-3CD9B1FFFD0A}"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27F653-CC2D-4FA9-8046-17C30FF089A2}"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9EA14C-4911-4282-B6C7-2B13E4BED003}"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AF221BA-8CE0-4B12-BDAF-6123C4EAB612}" type="datetime1">
              <a:rPr lang="en-US" smtClean="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CFFE538-58DD-4624-A672-6819271ACD1F}" type="datetime1">
              <a:rPr lang="en-US" smtClean="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8C589FB-8F78-4C21-9A16-0141A938F6E8}" type="datetime1">
              <a:rPr lang="en-US" smtClean="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5AAFAC-9249-46ED-AF47-3CF92A60D6AD}"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6E456-3552-45CF-9AC7-3BC09E5DCF0B}"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5EE36-AF50-4DA5-AF0E-435ACA66A098}"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0AF9E5-3082-45A9-97BA-30A40279CB10}" type="datetime1">
              <a:rPr lang="en-US" smtClean="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DC7DB-CDBC-4F96-9081-CA4ED8F73271}" type="datetime1">
              <a:rPr lang="en-US" smtClean="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A4862E-0D5D-4459-A555-D391E640CB0E}" type="datetime1">
              <a:rPr lang="en-US" smtClean="0"/>
              <a:t>5/25/2022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D6729B-4086-411C-9708-3C516BA4BB27}" type="datetime1">
              <a:rPr lang="en-US" smtClean="0"/>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A7EF0-D926-434C-B111-16187020D004}" type="datetime1">
              <a:rPr lang="en-US" smtClean="0"/>
              <a:t>5/25/2022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A96FB0-42BB-4A61-8DA7-947EE44D8712}" type="datetime1">
              <a:rPr lang="en-US" smtClean="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DFA9AD-60C5-4794-9764-6FECFA39B534}" type="datetime1">
              <a:rPr lang="en-US" smtClean="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F26BB9-A16D-4864-8160-4054861A097A}" type="datetime1">
              <a:rPr lang="en-US" smtClean="0"/>
              <a:t>5/25/2022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Documentation </a:t>
            </a:r>
            <a:r>
              <a:rPr lang="en-US" dirty="0"/>
              <a:t>and </a:t>
            </a:r>
            <a:br>
              <a:rPr lang="en-US" dirty="0"/>
            </a:br>
            <a:r>
              <a:rPr lang="en-US" dirty="0"/>
              <a:t>Case Comments</a:t>
            </a:r>
          </a:p>
        </p:txBody>
      </p:sp>
      <p:sp>
        <p:nvSpPr>
          <p:cNvPr id="3" name="Subtitle 2"/>
          <p:cNvSpPr>
            <a:spLocks noGrp="1"/>
          </p:cNvSpPr>
          <p:nvPr>
            <p:ph type="subTitle" idx="1"/>
          </p:nvPr>
        </p:nvSpPr>
        <p:spPr/>
        <p:txBody>
          <a:bodyPr/>
          <a:lstStyle/>
          <a:p>
            <a:r>
              <a:rPr lang="en-US" dirty="0"/>
              <a:t>May 26,2022</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928220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Comment Examples</a:t>
            </a:r>
          </a:p>
        </p:txBody>
      </p:sp>
      <p:sp>
        <p:nvSpPr>
          <p:cNvPr id="3" name="Content Placeholder 2"/>
          <p:cNvSpPr>
            <a:spLocks noGrp="1"/>
          </p:cNvSpPr>
          <p:nvPr>
            <p:ph idx="1"/>
          </p:nvPr>
        </p:nvSpPr>
        <p:spPr/>
        <p:txBody>
          <a:bodyPr/>
          <a:lstStyle/>
          <a:p>
            <a:r>
              <a:rPr lang="en-US" dirty="0"/>
              <a:t>All examples are based on actual case comments made by workers in the Southern Consortium.</a:t>
            </a:r>
          </a:p>
          <a:p>
            <a:r>
              <a:rPr lang="en-US" dirty="0"/>
              <a:t>All names and certain identifying details have been changed to protect the innocent.</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47354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sz="half" idx="1"/>
          </p:nvPr>
        </p:nvSpPr>
        <p:spPr/>
        <p:txBody>
          <a:bodyPr>
            <a:normAutofit fontScale="92500" lnSpcReduction="20000"/>
          </a:bodyPr>
          <a:lstStyle/>
          <a:p>
            <a:r>
              <a:rPr lang="en-US" dirty="0"/>
              <a:t>Original Case Comment:</a:t>
            </a:r>
          </a:p>
          <a:p>
            <a:pPr lvl="1"/>
            <a:r>
              <a:rPr lang="en-US" dirty="0"/>
              <a:t>Received Fraud Tip email which states: “Johnny is a loser and a user who has more than enough money to buy his own food.  Last weekend he was at Papa Murphy’s buying 15 take n’ bake pizzas with his Food Stamp debit.  He brought them to a pizza party for the Packers and shared this food with others.  This has to stop!!!!   Why does he need food stamps if he’s catering pizza parties????  He has a job working at Cricket Wireless so please cut this low life off of welfare!!!”  This worker is pending case for possible employment at Cricket Wireless.  Due 9/15/18.</a:t>
            </a:r>
          </a:p>
          <a:p>
            <a:endParaRPr lang="en-US" dirty="0"/>
          </a:p>
        </p:txBody>
      </p:sp>
      <p:sp>
        <p:nvSpPr>
          <p:cNvPr id="5" name="Content Placeholder 4"/>
          <p:cNvSpPr>
            <a:spLocks noGrp="1"/>
          </p:cNvSpPr>
          <p:nvPr>
            <p:ph sz="half" idx="2"/>
          </p:nvPr>
        </p:nvSpPr>
        <p:spPr/>
        <p:txBody>
          <a:bodyPr>
            <a:normAutofit fontScale="92500" lnSpcReduction="20000"/>
          </a:bodyPr>
          <a:lstStyle/>
          <a:p>
            <a:r>
              <a:rPr lang="en-US" dirty="0"/>
              <a:t>Better Option:</a:t>
            </a:r>
          </a:p>
          <a:p>
            <a:pPr lvl="1"/>
            <a:r>
              <a:rPr lang="en-US" dirty="0"/>
              <a:t>Received fraud tip email on 9/4/18 which states that Johnny has a job at Cricket Wireless.  Pending for possible employment at Cricket Wireless due 9/15/18.</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878693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sz="half" idx="1"/>
          </p:nvPr>
        </p:nvSpPr>
        <p:spPr/>
        <p:txBody>
          <a:bodyPr>
            <a:normAutofit lnSpcReduction="10000"/>
          </a:bodyPr>
          <a:lstStyle/>
          <a:p>
            <a:r>
              <a:rPr lang="en-US" dirty="0"/>
              <a:t>Original Case Comment:</a:t>
            </a:r>
          </a:p>
          <a:p>
            <a:pPr lvl="1"/>
            <a:r>
              <a:rPr lang="en-US" dirty="0"/>
              <a:t>SCC- received a call from Susan who states that she would like to make a complaint about the FSET agency because she feels they are stating she is not meeting the work requirement when she is actually is. Susan states this is because she was wearing her Pentagram necklace and she practices witchcraft and the worker knows this.  This worker said she will take this information to her supervisor so that the complaint can be filed.</a:t>
            </a:r>
          </a:p>
          <a:p>
            <a:endParaRPr lang="en-US" dirty="0"/>
          </a:p>
        </p:txBody>
      </p:sp>
      <p:sp>
        <p:nvSpPr>
          <p:cNvPr id="5" name="Content Placeholder 4"/>
          <p:cNvSpPr>
            <a:spLocks noGrp="1"/>
          </p:cNvSpPr>
          <p:nvPr>
            <p:ph sz="half" idx="2"/>
          </p:nvPr>
        </p:nvSpPr>
        <p:spPr/>
        <p:txBody>
          <a:bodyPr>
            <a:normAutofit lnSpcReduction="10000"/>
          </a:bodyPr>
          <a:lstStyle/>
          <a:p>
            <a:r>
              <a:rPr lang="en-US" dirty="0"/>
              <a:t>Better Option</a:t>
            </a:r>
          </a:p>
          <a:p>
            <a:pPr lvl="1"/>
            <a:r>
              <a:rPr lang="en-US" dirty="0"/>
              <a:t>SCC-Verified client’s name, address, phone and SSN/case number. Received a call from Susan stating she has a complaint against the FSET Agency.  Advised Susan of complaint process.</a:t>
            </a:r>
          </a:p>
          <a:p>
            <a:pPr marL="457200" lvl="1"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924896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sz="half" idx="1"/>
          </p:nvPr>
        </p:nvSpPr>
        <p:spPr/>
        <p:txBody>
          <a:bodyPr>
            <a:normAutofit fontScale="85000" lnSpcReduction="20000"/>
          </a:bodyPr>
          <a:lstStyle/>
          <a:p>
            <a:r>
              <a:rPr lang="en-US" dirty="0"/>
              <a:t>Original Case Comment</a:t>
            </a:r>
          </a:p>
          <a:p>
            <a:pPr lvl="1"/>
            <a:r>
              <a:rPr lang="en-US" dirty="0"/>
              <a:t>SCC-Jacky called and reported that she has moved.  Updated new address.  Asked Jacky her rent amount.  Jacky states it is $80 per month.  There is no income listed on the case, so asked Jacky how she is paying this with no income.  Jacky stated “I do whatever I need to do to get $80 to pay my rent!!!”  Asked Jacky for more information and Jacky became angry and said “Listen I can go out on the street and sell some drugs if you want to put that in there!!”  I told Jacky to watch it because this call is being recorded.  Jacky hung up on me.  Pending case for SEI.</a:t>
            </a:r>
          </a:p>
          <a:p>
            <a:endParaRPr lang="en-US" dirty="0"/>
          </a:p>
        </p:txBody>
      </p:sp>
      <p:sp>
        <p:nvSpPr>
          <p:cNvPr id="5" name="Content Placeholder 4"/>
          <p:cNvSpPr>
            <a:spLocks noGrp="1"/>
          </p:cNvSpPr>
          <p:nvPr>
            <p:ph sz="half" idx="2"/>
          </p:nvPr>
        </p:nvSpPr>
        <p:spPr/>
        <p:txBody>
          <a:bodyPr>
            <a:normAutofit fontScale="85000" lnSpcReduction="20000"/>
          </a:bodyPr>
          <a:lstStyle/>
          <a:p>
            <a:r>
              <a:rPr lang="en-US" dirty="0"/>
              <a:t>Better Option</a:t>
            </a:r>
          </a:p>
          <a:p>
            <a:pPr lvl="1"/>
            <a:r>
              <a:rPr lang="en-US" dirty="0"/>
              <a:t>SCC-Verified client’s name, address, phone and SSN/case number. Jacky called and reported that she has moved.  Updated new address and household composition.  Asked Jacky her rent amount. Jacky states it is $80 per month. There is no income listed on the case, so asked Jacky how she is paying this with no income. Jacky stated she does what she needs to do to pay rent. Asked Jacky for more information and told her that expenses become questionable when income is not sufficient to cover them and Jacky then ended the call. Pending for verification of rent expense. Ran eligibility. FS pends for rent expense. Due date 6/1/2020</a:t>
            </a:r>
          </a:p>
          <a:p>
            <a:pPr lvl="1"/>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643317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	</a:t>
            </a:r>
          </a:p>
        </p:txBody>
      </p:sp>
      <p:sp>
        <p:nvSpPr>
          <p:cNvPr id="3" name="Content Placeholder 2"/>
          <p:cNvSpPr>
            <a:spLocks noGrp="1"/>
          </p:cNvSpPr>
          <p:nvPr>
            <p:ph sz="half" idx="1"/>
          </p:nvPr>
        </p:nvSpPr>
        <p:spPr/>
        <p:txBody>
          <a:bodyPr>
            <a:normAutofit lnSpcReduction="10000"/>
          </a:bodyPr>
          <a:lstStyle/>
          <a:p>
            <a:r>
              <a:rPr lang="en-US" dirty="0"/>
              <a:t>Original Case Comment</a:t>
            </a:r>
          </a:p>
          <a:p>
            <a:pPr lvl="1"/>
            <a:r>
              <a:rPr lang="en-US" dirty="0"/>
              <a:t>SCC-Roger called and stated his wife had a nose job last year due to some sinus issues and that now her nose is hook shaped.  He has consulted with a plastic surgeon because he does not want his wife’s nose looking like it does.  The plastic surgeon said he thinks he can take cartilage from another area of the body and reconstruct the nose. He wants to know if BC+ will pay for this.  Referred Roger to call Member Services.</a:t>
            </a:r>
          </a:p>
          <a:p>
            <a:endParaRPr lang="en-US" dirty="0"/>
          </a:p>
        </p:txBody>
      </p:sp>
      <p:sp>
        <p:nvSpPr>
          <p:cNvPr id="5" name="Content Placeholder 4"/>
          <p:cNvSpPr>
            <a:spLocks noGrp="1"/>
          </p:cNvSpPr>
          <p:nvPr>
            <p:ph sz="half" idx="2"/>
          </p:nvPr>
        </p:nvSpPr>
        <p:spPr/>
        <p:txBody>
          <a:bodyPr>
            <a:normAutofit lnSpcReduction="10000"/>
          </a:bodyPr>
          <a:lstStyle/>
          <a:p>
            <a:r>
              <a:rPr lang="en-US" dirty="0"/>
              <a:t>Better Option</a:t>
            </a:r>
          </a:p>
          <a:p>
            <a:pPr lvl="1"/>
            <a:r>
              <a:rPr lang="en-US" dirty="0"/>
              <a:t>SCC-Verified client’s name, address, phone and SSN/case number. Roger called wondering if a medical procedure would be covered under BC+.  Referred him to contact Forward Health Member Services.</a:t>
            </a:r>
          </a:p>
          <a:p>
            <a:pPr marL="457200" lvl="1"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072945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 </a:t>
            </a:r>
          </a:p>
        </p:txBody>
      </p:sp>
      <p:sp>
        <p:nvSpPr>
          <p:cNvPr id="3" name="Content Placeholder 2"/>
          <p:cNvSpPr>
            <a:spLocks noGrp="1"/>
          </p:cNvSpPr>
          <p:nvPr>
            <p:ph idx="1"/>
          </p:nvPr>
        </p:nvSpPr>
        <p:spPr>
          <a:xfrm>
            <a:off x="2408590" y="1580444"/>
            <a:ext cx="8915400" cy="1546578"/>
          </a:xfrm>
        </p:spPr>
        <p:txBody>
          <a:bodyPr>
            <a:normAutofit/>
          </a:bodyPr>
          <a:lstStyle/>
          <a:p>
            <a:r>
              <a:rPr lang="en-US" sz="3200" dirty="0"/>
              <a:t>Subjective comments provide a clear fact-based comment.</a:t>
            </a:r>
          </a:p>
          <a:p>
            <a:endParaRPr lang="en-US" sz="3200" dirty="0"/>
          </a:p>
          <a:p>
            <a:endParaRPr lang="en-US" sz="3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126738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 </a:t>
            </a:r>
          </a:p>
        </p:txBody>
      </p:sp>
      <p:sp>
        <p:nvSpPr>
          <p:cNvPr id="3" name="Content Placeholder 2"/>
          <p:cNvSpPr>
            <a:spLocks noGrp="1"/>
          </p:cNvSpPr>
          <p:nvPr>
            <p:ph idx="1"/>
          </p:nvPr>
        </p:nvSpPr>
        <p:spPr>
          <a:xfrm>
            <a:off x="2408590" y="1580444"/>
            <a:ext cx="8915400" cy="1546578"/>
          </a:xfrm>
        </p:spPr>
        <p:txBody>
          <a:bodyPr>
            <a:normAutofit/>
          </a:bodyPr>
          <a:lstStyle/>
          <a:p>
            <a:r>
              <a:rPr lang="en-US" sz="3200" dirty="0"/>
              <a:t>Subjective comments provide a clear fact-based comment</a:t>
            </a:r>
          </a:p>
          <a:p>
            <a:endParaRPr lang="en-US" sz="3200" dirty="0"/>
          </a:p>
          <a:p>
            <a:endParaRPr lang="en-US" sz="3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TextBox 4"/>
          <p:cNvSpPr txBox="1"/>
          <p:nvPr/>
        </p:nvSpPr>
        <p:spPr>
          <a:xfrm>
            <a:off x="3033347" y="3239869"/>
            <a:ext cx="7219041" cy="646331"/>
          </a:xfrm>
          <a:prstGeom prst="rect">
            <a:avLst/>
          </a:prstGeom>
          <a:noFill/>
        </p:spPr>
        <p:txBody>
          <a:bodyPr wrap="square" rtlCol="0">
            <a:spAutoFit/>
          </a:bodyPr>
          <a:lstStyle/>
          <a:p>
            <a:r>
              <a:rPr lang="en-US" b="1" dirty="0"/>
              <a:t>False, subjective comments are opinion based and include potential bias or judgment.</a:t>
            </a:r>
          </a:p>
        </p:txBody>
      </p:sp>
    </p:spTree>
    <p:extLst>
      <p:ext uri="{BB962C8B-B14F-4D97-AF65-F5344CB8AC3E}">
        <p14:creationId xmlns:p14="http://schemas.microsoft.com/office/powerpoint/2010/main" val="173592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True or False</a:t>
            </a:r>
            <a:br>
              <a:rPr lang="en-US" dirty="0"/>
            </a:br>
            <a:br>
              <a:rPr lang="en-US" dirty="0"/>
            </a:br>
            <a:br>
              <a:rPr lang="en-US" dirty="0"/>
            </a:br>
            <a:endParaRPr lang="en-US" dirty="0"/>
          </a:p>
        </p:txBody>
      </p:sp>
      <p:sp>
        <p:nvSpPr>
          <p:cNvPr id="3" name="Content Placeholder 2"/>
          <p:cNvSpPr>
            <a:spLocks noGrp="1"/>
          </p:cNvSpPr>
          <p:nvPr>
            <p:ph idx="1"/>
          </p:nvPr>
        </p:nvSpPr>
        <p:spPr>
          <a:xfrm>
            <a:off x="2589212" y="2133600"/>
            <a:ext cx="8915400" cy="433330"/>
          </a:xfrm>
        </p:spPr>
        <p:txBody>
          <a:bodyPr>
            <a:noAutofit/>
          </a:bodyPr>
          <a:lstStyle/>
          <a:p>
            <a:r>
              <a:rPr lang="en-US" sz="3200" dirty="0"/>
              <a:t>When processing SWICA’s the comment type should be Discrepancy.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778716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True or False</a:t>
            </a:r>
            <a:br>
              <a:rPr lang="en-US" dirty="0"/>
            </a:br>
            <a:br>
              <a:rPr lang="en-US" dirty="0"/>
            </a:br>
            <a:br>
              <a:rPr lang="en-US" dirty="0"/>
            </a:br>
            <a:endParaRPr lang="en-US" dirty="0"/>
          </a:p>
        </p:txBody>
      </p:sp>
      <p:sp>
        <p:nvSpPr>
          <p:cNvPr id="3" name="Content Placeholder 2"/>
          <p:cNvSpPr>
            <a:spLocks noGrp="1"/>
          </p:cNvSpPr>
          <p:nvPr>
            <p:ph idx="1"/>
          </p:nvPr>
        </p:nvSpPr>
        <p:spPr>
          <a:xfrm>
            <a:off x="2589212" y="2133600"/>
            <a:ext cx="8915400" cy="433330"/>
          </a:xfrm>
        </p:spPr>
        <p:txBody>
          <a:bodyPr>
            <a:noAutofit/>
          </a:bodyPr>
          <a:lstStyle/>
          <a:p>
            <a:r>
              <a:rPr lang="en-US" sz="3200" dirty="0"/>
              <a:t>When processing SWICA’s the comment type should be Discrepancy.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
        <p:nvSpPr>
          <p:cNvPr id="5" name="TextBox 4"/>
          <p:cNvSpPr txBox="1"/>
          <p:nvPr/>
        </p:nvSpPr>
        <p:spPr>
          <a:xfrm>
            <a:off x="3199513" y="3921739"/>
            <a:ext cx="707245" cy="369332"/>
          </a:xfrm>
          <a:prstGeom prst="rect">
            <a:avLst/>
          </a:prstGeom>
          <a:noFill/>
        </p:spPr>
        <p:txBody>
          <a:bodyPr wrap="none" rtlCol="0">
            <a:spAutoFit/>
          </a:bodyPr>
          <a:lstStyle/>
          <a:p>
            <a:r>
              <a:rPr lang="en-US" b="1" dirty="0"/>
              <a:t>True</a:t>
            </a:r>
            <a:r>
              <a:rPr lang="en-US" dirty="0"/>
              <a:t> </a:t>
            </a:r>
          </a:p>
        </p:txBody>
      </p:sp>
    </p:spTree>
    <p:extLst>
      <p:ext uri="{BB962C8B-B14F-4D97-AF65-F5344CB8AC3E}">
        <p14:creationId xmlns:p14="http://schemas.microsoft.com/office/powerpoint/2010/main" val="131965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4000" dirty="0"/>
              <a:t>True or False</a:t>
            </a:r>
            <a:br>
              <a:rPr lang="en-US" dirty="0"/>
            </a:br>
            <a:br>
              <a:rPr lang="en-US" dirty="0"/>
            </a:br>
            <a:br>
              <a:rPr lang="en-US" dirty="0"/>
            </a:br>
            <a:r>
              <a:rPr lang="en-US" dirty="0"/>
              <a:t>It is appropriate to put specific medical details in the case comments, when a client reports them.</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69629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fontScale="92500" lnSpcReduction="20000"/>
          </a:bodyPr>
          <a:lstStyle/>
          <a:p>
            <a:r>
              <a:rPr lang="en-US" dirty="0"/>
              <a:t>Case Comments</a:t>
            </a:r>
          </a:p>
          <a:p>
            <a:r>
              <a:rPr lang="en-US" dirty="0"/>
              <a:t>Objective vs. Subjective Case Comments</a:t>
            </a:r>
          </a:p>
          <a:p>
            <a:r>
              <a:rPr lang="en-US" dirty="0"/>
              <a:t>Comment types</a:t>
            </a:r>
          </a:p>
          <a:p>
            <a:r>
              <a:rPr lang="en-US" dirty="0"/>
              <a:t>What to include</a:t>
            </a:r>
          </a:p>
          <a:p>
            <a:r>
              <a:rPr lang="en-US" dirty="0"/>
              <a:t>What not to Include </a:t>
            </a:r>
          </a:p>
          <a:p>
            <a:r>
              <a:rPr lang="en-US" dirty="0"/>
              <a:t>Other places to add comments</a:t>
            </a:r>
          </a:p>
          <a:p>
            <a:r>
              <a:rPr lang="en-US" dirty="0"/>
              <a:t>Program specific</a:t>
            </a:r>
          </a:p>
          <a:p>
            <a:r>
              <a:rPr lang="en-US" dirty="0"/>
              <a:t>Structuring Case Comments</a:t>
            </a:r>
          </a:p>
          <a:p>
            <a:r>
              <a:rPr lang="en-US" dirty="0"/>
              <a:t>Documenting Income Calculations</a:t>
            </a:r>
          </a:p>
          <a:p>
            <a:r>
              <a:rPr lang="en-US" dirty="0"/>
              <a:t>Examples</a:t>
            </a:r>
          </a:p>
          <a:p>
            <a:r>
              <a:rPr lang="en-US" dirty="0"/>
              <a:t>Quiz</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516897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4000" dirty="0"/>
              <a:t>True or False</a:t>
            </a:r>
            <a:br>
              <a:rPr lang="en-US" dirty="0"/>
            </a:br>
            <a:br>
              <a:rPr lang="en-US" dirty="0"/>
            </a:br>
            <a:br>
              <a:rPr lang="en-US" dirty="0"/>
            </a:br>
            <a:r>
              <a:rPr lang="en-US" dirty="0"/>
              <a:t>It’s appropriate to put specific medical details in the case comments, when a client reports them.</a:t>
            </a:r>
          </a:p>
        </p:txBody>
      </p:sp>
      <p:sp>
        <p:nvSpPr>
          <p:cNvPr id="5" name="Slide Number Placeholder 4"/>
          <p:cNvSpPr>
            <a:spLocks noGrp="1"/>
          </p:cNvSpPr>
          <p:nvPr>
            <p:ph type="sldNum" sz="quarter" idx="12"/>
          </p:nvPr>
        </p:nvSpPr>
        <p:spPr/>
        <p:txBody>
          <a:bodyPr/>
          <a:lstStyle/>
          <a:p>
            <a:fld id="{D57F1E4F-1CFF-5643-939E-217C01CDF565}" type="slidenum">
              <a:rPr lang="en-US" smtClean="0"/>
              <a:pPr/>
              <a:t>20</a:t>
            </a:fld>
            <a:endParaRPr lang="en-US" dirty="0"/>
          </a:p>
        </p:txBody>
      </p:sp>
      <p:sp>
        <p:nvSpPr>
          <p:cNvPr id="7" name="TextBox 6"/>
          <p:cNvSpPr txBox="1"/>
          <p:nvPr/>
        </p:nvSpPr>
        <p:spPr>
          <a:xfrm>
            <a:off x="2592924" y="4052871"/>
            <a:ext cx="6408552" cy="1200329"/>
          </a:xfrm>
          <a:prstGeom prst="rect">
            <a:avLst/>
          </a:prstGeom>
          <a:noFill/>
        </p:spPr>
        <p:txBody>
          <a:bodyPr wrap="square" rtlCol="0">
            <a:spAutoFit/>
          </a:bodyPr>
          <a:lstStyle/>
          <a:p>
            <a:r>
              <a:rPr lang="en-US" b="1" dirty="0"/>
              <a:t>False, medical information should not be in case comments. If the client reports their leg is broken so they can’t work, we simply case comment that the client is unable to work for medical reasons. </a:t>
            </a:r>
          </a:p>
        </p:txBody>
      </p:sp>
    </p:spTree>
    <p:extLst>
      <p:ext uri="{BB962C8B-B14F-4D97-AF65-F5344CB8AC3E}">
        <p14:creationId xmlns:p14="http://schemas.microsoft.com/office/powerpoint/2010/main" val="114631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76CEA-A08A-4221-AEFA-D2ED0770F6D7}"/>
              </a:ext>
            </a:extLst>
          </p:cNvPr>
          <p:cNvSpPr>
            <a:spLocks noGrp="1"/>
          </p:cNvSpPr>
          <p:nvPr>
            <p:ph type="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11826891-5D85-4FCA-AE2D-A4A391FDA301}"/>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396663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Comments</a:t>
            </a:r>
          </a:p>
        </p:txBody>
      </p:sp>
      <p:sp>
        <p:nvSpPr>
          <p:cNvPr id="3" name="Content Placeholder 2"/>
          <p:cNvSpPr>
            <a:spLocks noGrp="1"/>
          </p:cNvSpPr>
          <p:nvPr>
            <p:ph idx="1"/>
          </p:nvPr>
        </p:nvSpPr>
        <p:spPr/>
        <p:txBody>
          <a:bodyPr>
            <a:normAutofit lnSpcReduction="10000"/>
          </a:bodyPr>
          <a:lstStyle/>
          <a:p>
            <a:r>
              <a:rPr lang="en-US" dirty="0"/>
              <a:t>Case comments provide a chronological summary record that can be used to understand what is happening with a case and why. It’s important to review case comments prior to taking action on a case.  </a:t>
            </a:r>
          </a:p>
          <a:p>
            <a:r>
              <a:rPr lang="en-US" dirty="0"/>
              <a:t>Case comments document factual information on a case and a justification for action taken on a case.</a:t>
            </a:r>
          </a:p>
          <a:p>
            <a:r>
              <a:rPr lang="en-US" dirty="0"/>
              <a:t>Case comments are used when reviewing a case, during quality assurance reviews and when a case closes and reopens.</a:t>
            </a:r>
          </a:p>
          <a:p>
            <a:r>
              <a:rPr lang="en-US" dirty="0"/>
              <a:t>Case comments can be added to a case even after the case has been closed.</a:t>
            </a:r>
          </a:p>
          <a:p>
            <a:r>
              <a:rPr lang="en-US" dirty="0"/>
              <a:t>Case comments must be professional. Remember case comments are a </a:t>
            </a:r>
            <a:r>
              <a:rPr lang="en-US" b="1" dirty="0"/>
              <a:t>permanent</a:t>
            </a:r>
            <a:r>
              <a:rPr lang="en-US" dirty="0"/>
              <a:t> part of the case record and can be used for fair hearings, subpoenaed or requested by the customer.</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49289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132" y="335945"/>
            <a:ext cx="9429480" cy="1280890"/>
          </a:xfrm>
        </p:spPr>
        <p:txBody>
          <a:bodyPr/>
          <a:lstStyle/>
          <a:p>
            <a:r>
              <a:rPr lang="en-US" dirty="0"/>
              <a:t>Objective vs. Subjective Case Comments</a:t>
            </a:r>
          </a:p>
        </p:txBody>
      </p:sp>
      <p:sp>
        <p:nvSpPr>
          <p:cNvPr id="3" name="Content Placeholder 2"/>
          <p:cNvSpPr>
            <a:spLocks noGrp="1"/>
          </p:cNvSpPr>
          <p:nvPr>
            <p:ph idx="1"/>
          </p:nvPr>
        </p:nvSpPr>
        <p:spPr>
          <a:xfrm>
            <a:off x="2210862" y="1123720"/>
            <a:ext cx="9158019" cy="4159540"/>
          </a:xfrm>
        </p:spPr>
        <p:txBody>
          <a:bodyPr/>
          <a:lstStyle/>
          <a:p>
            <a:r>
              <a:rPr lang="en-US" dirty="0"/>
              <a:t>Case comments should be objective rather than subjective:</a:t>
            </a:r>
          </a:p>
          <a:p>
            <a:pPr lvl="1"/>
            <a:r>
              <a:rPr lang="en-US" dirty="0"/>
              <a:t>Subjective (opinion-based): Includes biased opinions or judgement</a:t>
            </a:r>
          </a:p>
          <a:p>
            <a:pPr lvl="1"/>
            <a:r>
              <a:rPr lang="en-US" dirty="0"/>
              <a:t>Objective (fact-based): Includes the facts, undistorted by emotional or personal bias </a:t>
            </a:r>
          </a:p>
          <a:p>
            <a:endParaRPr lang="en-US" dirty="0"/>
          </a:p>
          <a:p>
            <a:endParaRPr lang="en-US" dirty="0"/>
          </a:p>
        </p:txBody>
      </p:sp>
      <p:pic>
        <p:nvPicPr>
          <p:cNvPr id="4" name="Picture 3"/>
          <p:cNvPicPr>
            <a:picLocks noChangeAspect="1"/>
          </p:cNvPicPr>
          <p:nvPr/>
        </p:nvPicPr>
        <p:blipFill>
          <a:blip r:embed="rId2"/>
          <a:stretch>
            <a:fillRect/>
          </a:stretch>
        </p:blipFill>
        <p:spPr>
          <a:xfrm>
            <a:off x="3670606" y="2404610"/>
            <a:ext cx="7114907" cy="3965348"/>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4064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7672" y="139368"/>
            <a:ext cx="8911687" cy="1280890"/>
          </a:xfrm>
        </p:spPr>
        <p:txBody>
          <a:bodyPr/>
          <a:lstStyle/>
          <a:p>
            <a:r>
              <a:rPr lang="en-US" dirty="0"/>
              <a:t>Comment Types</a:t>
            </a:r>
          </a:p>
        </p:txBody>
      </p:sp>
      <p:sp>
        <p:nvSpPr>
          <p:cNvPr id="3" name="Content Placeholder 2"/>
          <p:cNvSpPr>
            <a:spLocks noGrp="1"/>
          </p:cNvSpPr>
          <p:nvPr>
            <p:ph idx="1"/>
          </p:nvPr>
        </p:nvSpPr>
        <p:spPr>
          <a:xfrm>
            <a:off x="2423959" y="779813"/>
            <a:ext cx="8915400" cy="3777622"/>
          </a:xfrm>
        </p:spPr>
        <p:txBody>
          <a:bodyPr/>
          <a:lstStyle/>
          <a:p>
            <a:r>
              <a:rPr lang="en-US" b="1" dirty="0"/>
              <a:t>Fraud</a:t>
            </a:r>
            <a:r>
              <a:rPr lang="en-US" dirty="0"/>
              <a:t>-use when documenting information relating to fraud</a:t>
            </a:r>
          </a:p>
          <a:p>
            <a:r>
              <a:rPr lang="en-US" b="1" dirty="0"/>
              <a:t>Change</a:t>
            </a:r>
            <a:r>
              <a:rPr lang="en-US" dirty="0"/>
              <a:t>-use when a change is processed or reported</a:t>
            </a:r>
          </a:p>
          <a:p>
            <a:r>
              <a:rPr lang="en-US" b="1" dirty="0"/>
              <a:t>Discrepancy</a:t>
            </a:r>
            <a:r>
              <a:rPr lang="en-US" dirty="0"/>
              <a:t>-use for discrepancy processing</a:t>
            </a:r>
          </a:p>
          <a:p>
            <a:r>
              <a:rPr lang="en-US" b="1" dirty="0"/>
              <a:t>General</a:t>
            </a:r>
            <a:r>
              <a:rPr lang="en-US" dirty="0"/>
              <a:t>-use when documenting general information</a:t>
            </a:r>
          </a:p>
          <a:p>
            <a:r>
              <a:rPr lang="en-US" b="1" dirty="0"/>
              <a:t>Intake</a:t>
            </a:r>
            <a:r>
              <a:rPr lang="en-US" dirty="0"/>
              <a:t>-use when completing an intake or application</a:t>
            </a:r>
          </a:p>
          <a:p>
            <a:r>
              <a:rPr lang="en-US" b="1" dirty="0"/>
              <a:t>Supplement</a:t>
            </a:r>
            <a:r>
              <a:rPr lang="en-US" dirty="0"/>
              <a:t>-use when issuing a supplement</a:t>
            </a:r>
          </a:p>
          <a:p>
            <a:r>
              <a:rPr lang="en-US" b="1" dirty="0"/>
              <a:t>Renewal/Review/SMRF</a:t>
            </a:r>
            <a:r>
              <a:rPr lang="en-US" dirty="0"/>
              <a:t>-use when completing a renewal or SMRF</a:t>
            </a:r>
          </a:p>
          <a:p>
            <a:endParaRPr lang="en-US" dirty="0"/>
          </a:p>
        </p:txBody>
      </p:sp>
      <p:pic>
        <p:nvPicPr>
          <p:cNvPr id="4" name="Picture 3"/>
          <p:cNvPicPr>
            <a:picLocks noChangeAspect="1"/>
          </p:cNvPicPr>
          <p:nvPr/>
        </p:nvPicPr>
        <p:blipFill>
          <a:blip r:embed="rId2"/>
          <a:stretch>
            <a:fillRect/>
          </a:stretch>
        </p:blipFill>
        <p:spPr>
          <a:xfrm>
            <a:off x="2787268" y="3687856"/>
            <a:ext cx="7293309" cy="3020047"/>
          </a:xfrm>
          <a:prstGeom prst="rect">
            <a:avLst/>
          </a:prstGeom>
        </p:spPr>
      </p:pic>
      <p:sp>
        <p:nvSpPr>
          <p:cNvPr id="5" name="Left Arrow 4"/>
          <p:cNvSpPr/>
          <p:nvPr/>
        </p:nvSpPr>
        <p:spPr>
          <a:xfrm>
            <a:off x="8703325" y="4072803"/>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65834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Include</a:t>
            </a:r>
          </a:p>
        </p:txBody>
      </p:sp>
      <p:sp>
        <p:nvSpPr>
          <p:cNvPr id="3" name="Content Placeholder 2"/>
          <p:cNvSpPr>
            <a:spLocks noGrp="1"/>
          </p:cNvSpPr>
          <p:nvPr>
            <p:ph idx="1"/>
          </p:nvPr>
        </p:nvSpPr>
        <p:spPr/>
        <p:txBody>
          <a:bodyPr>
            <a:normAutofit fontScale="85000" lnSpcReduction="20000"/>
          </a:bodyPr>
          <a:lstStyle/>
          <a:p>
            <a:r>
              <a:rPr lang="en-US" b="1" dirty="0"/>
              <a:t>Method of contact- </a:t>
            </a:r>
            <a:r>
              <a:rPr lang="en-US" dirty="0"/>
              <a:t>how did you start working on the case (SCC, ACCESS, telephone, paper, etc.) </a:t>
            </a:r>
          </a:p>
          <a:p>
            <a:pPr lvl="1"/>
            <a:r>
              <a:rPr lang="en-US" dirty="0"/>
              <a:t>If call was started via SCC, please include what information was verified ex: Verified clients name, address, phone and SSN</a:t>
            </a:r>
          </a:p>
          <a:p>
            <a:r>
              <a:rPr lang="en-US" b="1" dirty="0"/>
              <a:t>Reason</a:t>
            </a:r>
            <a:r>
              <a:rPr lang="en-US" dirty="0"/>
              <a:t>-why are you working on the case</a:t>
            </a:r>
          </a:p>
          <a:p>
            <a:r>
              <a:rPr lang="en-US" b="1" dirty="0"/>
              <a:t>Details</a:t>
            </a:r>
            <a:r>
              <a:rPr lang="en-US" dirty="0"/>
              <a:t>-what actions were taken on the case</a:t>
            </a:r>
          </a:p>
          <a:p>
            <a:r>
              <a:rPr lang="en-US" b="1" dirty="0"/>
              <a:t>Calculations</a:t>
            </a:r>
            <a:r>
              <a:rPr lang="en-US" dirty="0"/>
              <a:t>-include any calculations used</a:t>
            </a:r>
          </a:p>
          <a:p>
            <a:r>
              <a:rPr lang="en-US" b="1" dirty="0"/>
              <a:t>Date-</a:t>
            </a:r>
            <a:r>
              <a:rPr lang="en-US" dirty="0"/>
              <a:t>include the date of receipt (documents, SMRF, application, renewal, etc.)</a:t>
            </a:r>
          </a:p>
          <a:p>
            <a:r>
              <a:rPr lang="en-US" b="1" dirty="0"/>
              <a:t>Case status</a:t>
            </a:r>
            <a:r>
              <a:rPr lang="en-US" dirty="0"/>
              <a:t>-what is the status of the case (pending, open, what verification is due, etc.)</a:t>
            </a:r>
          </a:p>
          <a:p>
            <a:r>
              <a:rPr lang="en-US" b="1" dirty="0"/>
              <a:t>Interaction ID- </a:t>
            </a:r>
            <a:r>
              <a:rPr lang="en-US" dirty="0"/>
              <a:t>Include the telephonic signature ID from CCA when a telephonic signature is collected (ex: RFA or renewal)</a:t>
            </a:r>
          </a:p>
          <a:p>
            <a:r>
              <a:rPr lang="en-US" b="1" dirty="0"/>
              <a:t>Other Important Details- </a:t>
            </a:r>
            <a:r>
              <a:rPr lang="en-US" dirty="0"/>
              <a:t>name of employers, any collateral contact information, break in service information, pertinent findings/reporting by customer, scripts read etc.</a:t>
            </a:r>
          </a:p>
          <a:p>
            <a:r>
              <a:rPr lang="en-US" b="1" dirty="0"/>
              <a:t>Flag</a:t>
            </a:r>
            <a:r>
              <a:rPr lang="en-US" dirty="0"/>
              <a:t>-use for particularly important case comments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4078134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Not to Include</a:t>
            </a:r>
          </a:p>
        </p:txBody>
      </p:sp>
      <p:sp>
        <p:nvSpPr>
          <p:cNvPr id="3" name="Content Placeholder 2"/>
          <p:cNvSpPr>
            <a:spLocks noGrp="1"/>
          </p:cNvSpPr>
          <p:nvPr>
            <p:ph idx="1"/>
          </p:nvPr>
        </p:nvSpPr>
        <p:spPr/>
        <p:txBody>
          <a:bodyPr/>
          <a:lstStyle/>
          <a:p>
            <a:r>
              <a:rPr lang="en-US" dirty="0"/>
              <a:t>Medical information</a:t>
            </a:r>
          </a:p>
          <a:p>
            <a:r>
              <a:rPr lang="en-US" dirty="0"/>
              <a:t>Opinions </a:t>
            </a:r>
          </a:p>
          <a:p>
            <a:r>
              <a:rPr lang="en-US" dirty="0"/>
              <a:t>Previous mistakes made on the case</a:t>
            </a:r>
          </a:p>
          <a:p>
            <a:r>
              <a:rPr lang="en-US" dirty="0"/>
              <a:t>Questions about how to process the case</a:t>
            </a:r>
          </a:p>
          <a:p>
            <a:r>
              <a:rPr lang="en-US" dirty="0"/>
              <a:t>Question marks and exclamation points (with the exception of Q? or ?).  Example: “Customer reports that she and her fiancé purchase and prepare separately?????????????”  “Customer has 7 children!!!!!!!”</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17241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Places to Add Comments</a:t>
            </a:r>
          </a:p>
        </p:txBody>
      </p:sp>
      <p:sp>
        <p:nvSpPr>
          <p:cNvPr id="3" name="Content Placeholder 2"/>
          <p:cNvSpPr>
            <a:spLocks noGrp="1"/>
          </p:cNvSpPr>
          <p:nvPr>
            <p:ph idx="1"/>
          </p:nvPr>
        </p:nvSpPr>
        <p:spPr>
          <a:xfrm>
            <a:off x="2589212" y="2133600"/>
            <a:ext cx="8915400" cy="4426688"/>
          </a:xfrm>
        </p:spPr>
        <p:txBody>
          <a:bodyPr>
            <a:normAutofit fontScale="92500" lnSpcReduction="20000"/>
          </a:bodyPr>
          <a:lstStyle/>
          <a:p>
            <a:r>
              <a:rPr lang="en-US" b="1" dirty="0"/>
              <a:t>Add Case Comment Button</a:t>
            </a:r>
            <a:r>
              <a:rPr lang="en-US" dirty="0"/>
              <a:t>-Click Add Comments at the bottom of the screen, those comments can then be found on the case comments screen</a:t>
            </a:r>
          </a:p>
          <a:p>
            <a:r>
              <a:rPr lang="en-US" b="1" dirty="0"/>
              <a:t>Screen Level Comments</a:t>
            </a:r>
            <a:endParaRPr lang="en-US" dirty="0"/>
          </a:p>
          <a:p>
            <a:pPr lvl="1"/>
            <a:r>
              <a:rPr lang="en-US" dirty="0"/>
              <a:t>Employment Page</a:t>
            </a:r>
          </a:p>
          <a:p>
            <a:pPr lvl="1"/>
            <a:r>
              <a:rPr lang="en-US" dirty="0"/>
              <a:t>Self-employment Page</a:t>
            </a:r>
          </a:p>
          <a:p>
            <a:pPr lvl="1"/>
            <a:r>
              <a:rPr lang="en-US" dirty="0"/>
              <a:t>Unearned Income Page</a:t>
            </a:r>
          </a:p>
          <a:p>
            <a:pPr lvl="1"/>
            <a:r>
              <a:rPr lang="en-US" dirty="0"/>
              <a:t>School Enrollment Page</a:t>
            </a:r>
          </a:p>
          <a:p>
            <a:pPr lvl="1"/>
            <a:r>
              <a:rPr lang="en-US" dirty="0"/>
              <a:t>Support Expense Page</a:t>
            </a:r>
          </a:p>
          <a:p>
            <a:pPr lvl="1"/>
            <a:r>
              <a:rPr lang="en-US" dirty="0"/>
              <a:t>Absent parent Page</a:t>
            </a:r>
          </a:p>
          <a:p>
            <a:pPr lvl="1"/>
            <a:r>
              <a:rPr lang="en-US" dirty="0"/>
              <a:t>IPV Sanction/Penalty Pages</a:t>
            </a:r>
          </a:p>
          <a:p>
            <a:pPr lvl="1"/>
            <a:r>
              <a:rPr lang="en-US" dirty="0"/>
              <a:t>Liquid Asset Page</a:t>
            </a:r>
          </a:p>
          <a:p>
            <a:pPr lvl="1"/>
            <a:r>
              <a:rPr lang="en-US" dirty="0"/>
              <a:t>Transfer/Divestment Page</a:t>
            </a:r>
          </a:p>
          <a:p>
            <a:pPr lvl="1"/>
            <a:r>
              <a:rPr lang="en-US" dirty="0"/>
              <a:t>Residential SUD Treatment Information Page </a:t>
            </a:r>
          </a:p>
          <a:p>
            <a:pPr lvl="1"/>
            <a:r>
              <a:rPr lang="en-US" dirty="0"/>
              <a:t>Spousal Signature Page</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97875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Structuring Case Comments</a:t>
            </a:r>
          </a:p>
        </p:txBody>
      </p:sp>
      <p:sp>
        <p:nvSpPr>
          <p:cNvPr id="3" name="Content Placeholder 2"/>
          <p:cNvSpPr>
            <a:spLocks noGrp="1"/>
          </p:cNvSpPr>
          <p:nvPr>
            <p:ph idx="1"/>
          </p:nvPr>
        </p:nvSpPr>
        <p:spPr>
          <a:xfrm>
            <a:off x="2009552" y="1275908"/>
            <a:ext cx="9583195" cy="5241850"/>
          </a:xfrm>
        </p:spPr>
        <p:txBody>
          <a:bodyPr>
            <a:normAutofit fontScale="55000" lnSpcReduction="20000"/>
          </a:bodyPr>
          <a:lstStyle/>
          <a:p>
            <a:r>
              <a:rPr lang="en-US" sz="2500" dirty="0"/>
              <a:t>Organize your case comments for readability.  Putting things in the order of the CWW driver flow is recommended </a:t>
            </a:r>
          </a:p>
          <a:p>
            <a:r>
              <a:rPr lang="en-US" sz="2500" dirty="0"/>
              <a:t>Review your case comments for accuracy, comprehension, readability, grammar and completeness. This is an important step to make sure that, when you read them, they make sense and will make sense to the next worker</a:t>
            </a:r>
          </a:p>
          <a:p>
            <a:r>
              <a:rPr lang="en-US" sz="2500" dirty="0"/>
              <a:t>Document and summarize all case action.  Anyone reading your case comments should be able to learn all necessary information about the case from your comments</a:t>
            </a:r>
          </a:p>
          <a:p>
            <a:r>
              <a:rPr lang="en-US" sz="2500" dirty="0"/>
              <a:t>Use comment types to help you and coworkers sort and find comments later</a:t>
            </a:r>
          </a:p>
          <a:p>
            <a:r>
              <a:rPr lang="en-US" sz="2500" dirty="0"/>
              <a:t>Flag case comments as important by checking the “Flag as Important?” box  </a:t>
            </a:r>
          </a:p>
          <a:p>
            <a:r>
              <a:rPr lang="en-US" sz="2500" dirty="0"/>
              <a:t>Comments can only be edited by the original author on the day the comment is created</a:t>
            </a:r>
          </a:p>
          <a:p>
            <a:r>
              <a:rPr lang="en-US" sz="2500" dirty="0"/>
              <a:t>Only use common, consortium approved abbreviations.  Readability of case comments lessens with use of abbreviations</a:t>
            </a:r>
          </a:p>
          <a:p>
            <a:r>
              <a:rPr lang="en-US" sz="2500" dirty="0"/>
              <a:t>When documenting third-party contacts (collateral contacts) remember to include the following: name of collateral contact, title of individual, organization the individual is affiliated with, address, phone number, significance to household, date of contact, the information obtained and used for information</a:t>
            </a:r>
            <a:endParaRPr lang="en-US" sz="2300" dirty="0"/>
          </a:p>
          <a:p>
            <a:r>
              <a:rPr lang="en-US" sz="2500" dirty="0"/>
              <a:t>Only include information that needs to be included. Sometimes there really is such a thing as too much information! Keep it clear and concise</a:t>
            </a:r>
          </a:p>
          <a:p>
            <a:r>
              <a:rPr lang="en-US" sz="2500" dirty="0"/>
              <a:t>Remember not to disclose any medical information.  For example, if a customer calls and says she was unable to work due to frequent migraines you should NOT put this specific information in case comments.  Instead, the worker should indicate that the customer is unable to work due to a medical condition </a:t>
            </a:r>
          </a:p>
          <a:p>
            <a:r>
              <a:rPr lang="en-US" sz="2500" dirty="0"/>
              <a:t>Do NOT highlight other workers mistakes in case comments.  The worker should state what corrective actions they took on the case</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77396548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txDef>
      <a:spPr>
        <a:noFill/>
      </a:spPr>
      <a:bodyPr wrap="none" rtlCol="0">
        <a:spAutoFit/>
      </a:bodyPr>
      <a:lstStyle>
        <a:defPPr>
          <a:defRPr dirty="0" smtClean="0"/>
        </a:defPPr>
      </a:lstStyle>
    </a:txDef>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dcbb3c6917c5593e2d3fd600974357c3">
  <xsd:schema xmlns:xsd="http://www.w3.org/2001/XMLSchema" xmlns:xs="http://www.w3.org/2001/XMLSchema" xmlns:p="http://schemas.microsoft.com/office/2006/metadata/properties" xmlns:ns2="2f254586-b35f-4441-a040-f54e6e92090e" targetNamespace="http://schemas.microsoft.com/office/2006/metadata/properties" ma:root="true" ma:fieldsID="bdbf75766cc24a23f6e8b9775acb24a4"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raining_x0020_Topic xmlns="2f254586-b35f-4441-a040-f54e6e92090e">
      <Value>Case Comments</Value>
    </Training_x0020_Topic>
    <Document_x0020_Type xmlns="2f254586-b35f-4441-a040-f54e6e92090e">
      <Value>New Worker Classroom Training</Value>
      <Value>Training Presentations</Value>
    </Document_x0020_Type>
  </documentManagement>
</p:properties>
</file>

<file path=customXml/itemProps1.xml><?xml version="1.0" encoding="utf-8"?>
<ds:datastoreItem xmlns:ds="http://schemas.openxmlformats.org/officeDocument/2006/customXml" ds:itemID="{69D7FDA7-75FA-4892-8BDB-0DA2215FD0C2}">
  <ds:schemaRefs>
    <ds:schemaRef ds:uri="http://schemas.microsoft.com/sharepoint/v3/contenttype/forms"/>
  </ds:schemaRefs>
</ds:datastoreItem>
</file>

<file path=customXml/itemProps2.xml><?xml version="1.0" encoding="utf-8"?>
<ds:datastoreItem xmlns:ds="http://schemas.openxmlformats.org/officeDocument/2006/customXml" ds:itemID="{28B738F1-B309-4002-BE30-19DAF964AC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4785D6-53A9-4000-A0FD-122D82262745}">
  <ds:schemaRefs>
    <ds:schemaRef ds:uri="http://schemas.openxmlformats.org/package/2006/metadata/core-properties"/>
    <ds:schemaRef ds:uri="http://purl.org/dc/terms/"/>
    <ds:schemaRef ds:uri="http://purl.org/dc/elements/1.1/"/>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2f254586-b35f-4441-a040-f54e6e92090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Wisp</Template>
  <TotalTime>429</TotalTime>
  <Words>1706</Words>
  <Application>Microsoft Office PowerPoint</Application>
  <PresentationFormat>Widescreen</PresentationFormat>
  <Paragraphs>135</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Wisp</vt:lpstr>
      <vt:lpstr>Documentation and  Case Comments</vt:lpstr>
      <vt:lpstr>Overview</vt:lpstr>
      <vt:lpstr>Case Comments</vt:lpstr>
      <vt:lpstr>Objective vs. Subjective Case Comments</vt:lpstr>
      <vt:lpstr>Comment Types</vt:lpstr>
      <vt:lpstr>What to Include</vt:lpstr>
      <vt:lpstr>What Not to Include</vt:lpstr>
      <vt:lpstr>Other Places to Add Comments</vt:lpstr>
      <vt:lpstr>Structuring Case Comments</vt:lpstr>
      <vt:lpstr>Case Comment Examples</vt:lpstr>
      <vt:lpstr>Example 1</vt:lpstr>
      <vt:lpstr>Example 2</vt:lpstr>
      <vt:lpstr>Example 3</vt:lpstr>
      <vt:lpstr>Example 4 </vt:lpstr>
      <vt:lpstr>True or False </vt:lpstr>
      <vt:lpstr>True or False </vt:lpstr>
      <vt:lpstr>True or False   </vt:lpstr>
      <vt:lpstr>True or False   </vt:lpstr>
      <vt:lpstr>True or False   It is appropriate to put specific medical details in the case comments, when a client reports them.</vt:lpstr>
      <vt:lpstr>True or False   It’s appropriate to put specific medical details in the case comments, when a client reports them.</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DYBAS</dc:creator>
  <cp:lastModifiedBy>JENNIFER BOOTH</cp:lastModifiedBy>
  <cp:revision>46</cp:revision>
  <dcterms:created xsi:type="dcterms:W3CDTF">2020-05-20T21:27:06Z</dcterms:created>
  <dcterms:modified xsi:type="dcterms:W3CDTF">2022-05-25T19:14:52Z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