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27"/>
  </p:notesMasterIdLst>
  <p:handoutMasterIdLst>
    <p:handoutMasterId r:id="rId28"/>
  </p:handoutMasterIdLst>
  <p:sldIdLst>
    <p:sldId id="257" r:id="rId5"/>
    <p:sldId id="389" r:id="rId6"/>
    <p:sldId id="317" r:id="rId7"/>
    <p:sldId id="277" r:id="rId8"/>
    <p:sldId id="392" r:id="rId9"/>
    <p:sldId id="393" r:id="rId10"/>
    <p:sldId id="394" r:id="rId11"/>
    <p:sldId id="395" r:id="rId12"/>
    <p:sldId id="279" r:id="rId13"/>
    <p:sldId id="399" r:id="rId14"/>
    <p:sldId id="403" r:id="rId15"/>
    <p:sldId id="397" r:id="rId16"/>
    <p:sldId id="398" r:id="rId17"/>
    <p:sldId id="396" r:id="rId18"/>
    <p:sldId id="400" r:id="rId19"/>
    <p:sldId id="401" r:id="rId20"/>
    <p:sldId id="402" r:id="rId21"/>
    <p:sldId id="405" r:id="rId22"/>
    <p:sldId id="406" r:id="rId23"/>
    <p:sldId id="404" r:id="rId24"/>
    <p:sldId id="281" r:id="rId25"/>
    <p:sldId id="39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F26B43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35B"/>
    <a:srgbClr val="CCE8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153D54-FE31-46F5-B4AD-E616E56F737A}" v="3" dt="2022-08-04T21:21:43.5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3725" autoAdjust="0"/>
  </p:normalViewPr>
  <p:slideViewPr>
    <p:cSldViewPr snapToGrid="0">
      <p:cViewPr varScale="1">
        <p:scale>
          <a:sx n="68" d="100"/>
          <a:sy n="68" d="100"/>
        </p:scale>
        <p:origin x="84" y="666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2709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1911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1471C2C-1567-47F4-803E-468024209D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8F5B09-2954-46C6-97BB-9E10649FE2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F2C1D-F243-42AB-ADF2-E7CB4E04900E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9A204B-EBA9-4C6D-BFB2-A104F00C8E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5F72FC-4D2D-4E5B-A4DD-62E2C822FB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CDBB5-5B4A-4483-935D-A73935186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37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CE34E-5667-4A32-A6BA-10C7A552BC63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CE34D-CFF1-4FFE-815B-D050E7ED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6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35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550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52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390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61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030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797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E68F591-F3C7-4872-BBA0-0693794F4F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99414" y="1051551"/>
            <a:ext cx="3565524" cy="2384898"/>
          </a:xfrm>
        </p:spPr>
        <p:txBody>
          <a:bodyPr anchor="b" anchorCtr="0">
            <a:noAutofit/>
          </a:bodyPr>
          <a:lstStyle/>
          <a:p>
            <a:r>
              <a:rPr lang="en-US" sz="4800" dirty="0"/>
              <a:t>3DFloat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67766A8-18D5-4391-8DB7-7BFF642763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452360" cy="685800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38AD48E-7D67-4BE9-97B6-DB64DE525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7999413" y="445272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B6FF8E2-165B-49EB-8120-14190F949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0915300" y="5534727"/>
            <a:ext cx="667802" cy="631474"/>
            <a:chOff x="10478914" y="1506691"/>
            <a:chExt cx="667802" cy="631474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9B763A7-EE7D-4306-8306-01E8C86E6350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B3A935F-6844-4FCE-B0AE-5492715A58F1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6EB97-6E8A-4B50-8701-7CB158044D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99413" y="3568700"/>
            <a:ext cx="3565524" cy="1731963"/>
          </a:xfrm>
        </p:spPr>
        <p:txBody>
          <a:bodyPr>
            <a:noAutofit/>
          </a:bodyPr>
          <a:lstStyle>
            <a:lvl1pPr>
              <a:buNone/>
              <a:defRPr sz="200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094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7931" y="5260967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 rot="2700000">
            <a:off x="10834944" y="17126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100000">
            <a:off x="10849344" y="51834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BCCE83C-72C8-4181-8D03-7CFB23A6F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sz="48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6FCDFCC-38D1-43A4-918F-491DBA6B2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3563936" cy="535354"/>
          </a:xfrm>
        </p:spPr>
        <p:txBody>
          <a:bodyPr anchor="b">
            <a:noAutofit/>
          </a:bodyPr>
          <a:lstStyle>
            <a:lvl1pPr marL="0" indent="0">
              <a:buNone/>
              <a:defRPr sz="20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8A9CB740-8581-4D62-8481-7ECBBEDA7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476" y="2432304"/>
            <a:ext cx="3563936" cy="351555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AB16E493-D962-46EC-BBB8-D7E68A6404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41573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US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text styles</a:t>
            </a:r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88CC7C67-1BA6-42A6-B9D3-8EDF70A3DB3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41573" y="2427370"/>
            <a:ext cx="3508755" cy="3515555"/>
          </a:xfrm>
        </p:spPr>
        <p:txBody>
          <a:bodyPr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17092A6-D0E6-4EF2-B3B8-AE35438D4D7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139659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US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 dirty="0"/>
              <a:t>Click to EDIT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4534254A-2561-400F-87CB-18A8D35381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39659" y="2427370"/>
            <a:ext cx="3508755" cy="3515555"/>
          </a:xfrm>
        </p:spPr>
        <p:txBody>
          <a:bodyPr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08/11/2022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949202B-67AE-417A-A336-DF5257FFD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8500"/>
            <a:ext cx="4500562" cy="1562959"/>
          </a:xfrm>
        </p:spPr>
        <p:txBody>
          <a:bodyPr wrap="square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786D546-2834-435F-950F-DCEFE654B3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D763BD-EAC5-4DB8-81AF-9743BB6A957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08/11/2022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46AF837-10C6-44A5-B8D6-960A57487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225773" y="385222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77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97246E34-E6EE-4BF3-A0D3-A20868B5A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45BE5FFB-47D1-4474-B6CA-C3C936DF2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</p:spPr>
        <p:txBody>
          <a:bodyPr>
            <a:noAutofit/>
          </a:bodyPr>
          <a:lstStyle>
            <a:lvl1pPr>
              <a:buNone/>
              <a:defRPr sz="2400"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08D9209-1A62-4AC3-BF92-94348A9BC06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56248" y="548640"/>
            <a:ext cx="5084064" cy="288036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FADBFB6B-1787-4549-91B6-D748C66B13C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56248" y="3429000"/>
            <a:ext cx="5084064" cy="288036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6966E3E-9B30-4375-AC9A-23256CC87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161347" y="125399"/>
            <a:ext cx="1404698" cy="1155641"/>
            <a:chOff x="11161347" y="125399"/>
            <a:chExt cx="1404698" cy="1155641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EBBC5A2-A37E-47DF-9230-9A75067F188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161347" y="125399"/>
              <a:ext cx="1341675" cy="926985"/>
            </a:xfrm>
            <a:custGeom>
              <a:avLst/>
              <a:gdLst>
                <a:gd name="connsiteX0" fmla="*/ 1049126 w 1341675"/>
                <a:gd name="connsiteY0" fmla="*/ 8962 h 926985"/>
                <a:gd name="connsiteX1" fmla="*/ 1341675 w 1341675"/>
                <a:gd name="connsiteY1" fmla="*/ 301511 h 926985"/>
                <a:gd name="connsiteX2" fmla="*/ 1130649 w 1341675"/>
                <a:gd name="connsiteY2" fmla="*/ 512537 h 926985"/>
                <a:gd name="connsiteX3" fmla="*/ 1107397 w 1341675"/>
                <a:gd name="connsiteY3" fmla="*/ 499917 h 926985"/>
                <a:gd name="connsiteX4" fmla="*/ 926985 w 1341675"/>
                <a:gd name="connsiteY4" fmla="*/ 463493 h 926985"/>
                <a:gd name="connsiteX5" fmla="*/ 463493 w 1341675"/>
                <a:gd name="connsiteY5" fmla="*/ 926985 h 926985"/>
                <a:gd name="connsiteX6" fmla="*/ 0 w 1341675"/>
                <a:gd name="connsiteY6" fmla="*/ 926985 h 926985"/>
                <a:gd name="connsiteX7" fmla="*/ 926985 w 1341675"/>
                <a:gd name="connsiteY7" fmla="*/ 0 h 926985"/>
                <a:gd name="connsiteX8" fmla="*/ 1021763 w 1341675"/>
                <a:gd name="connsiteY8" fmla="*/ 4786 h 926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1675" h="926985">
                  <a:moveTo>
                    <a:pt x="1049126" y="8962"/>
                  </a:moveTo>
                  <a:lnTo>
                    <a:pt x="1341675" y="301511"/>
                  </a:lnTo>
                  <a:lnTo>
                    <a:pt x="1130649" y="512537"/>
                  </a:lnTo>
                  <a:lnTo>
                    <a:pt x="1107397" y="499917"/>
                  </a:lnTo>
                  <a:cubicBezTo>
                    <a:pt x="1051945" y="476462"/>
                    <a:pt x="990979" y="463493"/>
                    <a:pt x="926985" y="463493"/>
                  </a:cubicBezTo>
                  <a:cubicBezTo>
                    <a:pt x="671005" y="463493"/>
                    <a:pt x="463493" y="671005"/>
                    <a:pt x="463493" y="926985"/>
                  </a:cubicBezTo>
                  <a:lnTo>
                    <a:pt x="0" y="926985"/>
                  </a:lnTo>
                  <a:cubicBezTo>
                    <a:pt x="0" y="415026"/>
                    <a:pt x="415025" y="0"/>
                    <a:pt x="926985" y="0"/>
                  </a:cubicBezTo>
                  <a:cubicBezTo>
                    <a:pt x="958982" y="0"/>
                    <a:pt x="990601" y="1621"/>
                    <a:pt x="1021763" y="478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54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1781B9A-C230-4FFC-90A8-E0571B1DEDA7}"/>
                </a:ext>
              </a:extLst>
            </p:cNvPr>
            <p:cNvSpPr/>
            <p:nvPr/>
          </p:nvSpPr>
          <p:spPr>
            <a:xfrm rot="2700000">
              <a:off x="11798454" y="994196"/>
              <a:ext cx="107098" cy="46658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innerShdw blurRad="63500" dist="254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295925C-3570-40F1-B3CE-07D947ED464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228590" y="129580"/>
              <a:ext cx="1337455" cy="1042921"/>
            </a:xfrm>
            <a:custGeom>
              <a:avLst/>
              <a:gdLst>
                <a:gd name="connsiteX0" fmla="*/ 1084058 w 1337455"/>
                <a:gd name="connsiteY0" fmla="*/ 16081 h 1042921"/>
                <a:gd name="connsiteX1" fmla="*/ 1337455 w 1337455"/>
                <a:gd name="connsiteY1" fmla="*/ 269477 h 1042921"/>
                <a:gd name="connsiteX2" fmla="*/ 1060775 w 1337455"/>
                <a:gd name="connsiteY2" fmla="*/ 546158 h 1042921"/>
                <a:gd name="connsiteX3" fmla="*/ 1020394 w 1337455"/>
                <a:gd name="connsiteY3" fmla="*/ 532055 h 1042921"/>
                <a:gd name="connsiteX4" fmla="*/ 926985 w 1337455"/>
                <a:gd name="connsiteY4" fmla="*/ 521461 h 1042921"/>
                <a:gd name="connsiteX5" fmla="*/ 463492 w 1337455"/>
                <a:gd name="connsiteY5" fmla="*/ 1042921 h 1042921"/>
                <a:gd name="connsiteX6" fmla="*/ 0 w 1337455"/>
                <a:gd name="connsiteY6" fmla="*/ 1042921 h 1042921"/>
                <a:gd name="connsiteX7" fmla="*/ 926984 w 1337455"/>
                <a:gd name="connsiteY7" fmla="*/ 0 h 1042921"/>
                <a:gd name="connsiteX8" fmla="*/ 1021763 w 1337455"/>
                <a:gd name="connsiteY8" fmla="*/ 5384 h 10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7455" h="1042921">
                  <a:moveTo>
                    <a:pt x="1084058" y="16081"/>
                  </a:moveTo>
                  <a:lnTo>
                    <a:pt x="1337455" y="269477"/>
                  </a:lnTo>
                  <a:lnTo>
                    <a:pt x="1060775" y="546158"/>
                  </a:lnTo>
                  <a:lnTo>
                    <a:pt x="1020394" y="532055"/>
                  </a:lnTo>
                  <a:cubicBezTo>
                    <a:pt x="990222" y="525109"/>
                    <a:pt x="958982" y="521461"/>
                    <a:pt x="926985" y="521461"/>
                  </a:cubicBezTo>
                  <a:cubicBezTo>
                    <a:pt x="671005" y="521461"/>
                    <a:pt x="463493" y="754927"/>
                    <a:pt x="463492" y="1042921"/>
                  </a:cubicBezTo>
                  <a:lnTo>
                    <a:pt x="0" y="1042921"/>
                  </a:lnTo>
                  <a:cubicBezTo>
                    <a:pt x="0" y="466932"/>
                    <a:pt x="415025" y="0"/>
                    <a:pt x="926984" y="0"/>
                  </a:cubicBezTo>
                  <a:cubicBezTo>
                    <a:pt x="958982" y="0"/>
                    <a:pt x="990600" y="1824"/>
                    <a:pt x="1021763" y="5384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94664AE-6DC5-428F-9AC4-5A8F67571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94036" y="5610392"/>
            <a:ext cx="667802" cy="631474"/>
            <a:chOff x="10478914" y="1506691"/>
            <a:chExt cx="667802" cy="63147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288F304-7DF7-42FB-BD6F-D575128A1DDE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04835D9-7DE9-4DDD-A6C2-1C526822700A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08/11/2022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3C43C1C-00B3-40E0-B073-B8C56206D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303845" y="5427212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19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08/11/2022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12362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08/11/2022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65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08/11/2022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332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08/11/2022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62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0923D16-1EC5-4C17-ABA8-B13A1256B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549275"/>
            <a:ext cx="3565524" cy="1997855"/>
          </a:xfrm>
        </p:spPr>
        <p:txBody>
          <a:bodyPr wrap="square" anchor="b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0294D8B-CF64-4C26-8C78-57A375E7D33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63" y="2677306"/>
            <a:ext cx="3565525" cy="3415519"/>
          </a:xfrm>
        </p:spPr>
        <p:txBody>
          <a:bodyPr anchor="t" anchorCtr="0">
            <a:noAutofit/>
          </a:bodyPr>
          <a:lstStyle>
            <a:lvl1pPr>
              <a:buNone/>
              <a:defRPr/>
            </a:lvl1pPr>
          </a:lstStyle>
          <a:p>
            <a:pPr>
              <a:lnSpc>
                <a:spcPct val="120000"/>
              </a:lnSpc>
            </a:pPr>
            <a:r>
              <a:rPr lang="en-US" sz="1600" dirty="0"/>
              <a:t>Click to add text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7BCF456-426F-435B-8DF0-A32A44F5A8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08928" y="1596771"/>
            <a:ext cx="3448558" cy="3448558"/>
          </a:xfrm>
          <a:custGeom>
            <a:avLst/>
            <a:gdLst>
              <a:gd name="connsiteX0" fmla="*/ 1724279 w 3448558"/>
              <a:gd name="connsiteY0" fmla="*/ 0 h 3448558"/>
              <a:gd name="connsiteX1" fmla="*/ 3448558 w 3448558"/>
              <a:gd name="connsiteY1" fmla="*/ 1724279 h 3448558"/>
              <a:gd name="connsiteX2" fmla="*/ 1724279 w 3448558"/>
              <a:gd name="connsiteY2" fmla="*/ 3448558 h 3448558"/>
              <a:gd name="connsiteX3" fmla="*/ 0 w 3448558"/>
              <a:gd name="connsiteY3" fmla="*/ 1724279 h 3448558"/>
              <a:gd name="connsiteX4" fmla="*/ 1724279 w 3448558"/>
              <a:gd name="connsiteY4" fmla="*/ 0 h 344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8558" h="3448558">
                <a:moveTo>
                  <a:pt x="1724279" y="0"/>
                </a:moveTo>
                <a:cubicBezTo>
                  <a:pt x="2676572" y="0"/>
                  <a:pt x="3448558" y="771986"/>
                  <a:pt x="3448558" y="1724279"/>
                </a:cubicBezTo>
                <a:cubicBezTo>
                  <a:pt x="3448558" y="2676572"/>
                  <a:pt x="2676572" y="3448558"/>
                  <a:pt x="1724279" y="3448558"/>
                </a:cubicBezTo>
                <a:cubicBezTo>
                  <a:pt x="771986" y="3448558"/>
                  <a:pt x="0" y="2676572"/>
                  <a:pt x="0" y="1724279"/>
                </a:cubicBezTo>
                <a:cubicBezTo>
                  <a:pt x="0" y="771986"/>
                  <a:pt x="771986" y="0"/>
                  <a:pt x="1724279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4813A609-7079-46D5-9C1D-52004ABDAC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18575" y="596392"/>
            <a:ext cx="2263776" cy="2263776"/>
          </a:xfrm>
          <a:custGeom>
            <a:avLst/>
            <a:gdLst>
              <a:gd name="connsiteX0" fmla="*/ 1131888 w 2263776"/>
              <a:gd name="connsiteY0" fmla="*/ 0 h 2263776"/>
              <a:gd name="connsiteX1" fmla="*/ 2263776 w 2263776"/>
              <a:gd name="connsiteY1" fmla="*/ 1131888 h 2263776"/>
              <a:gd name="connsiteX2" fmla="*/ 1131888 w 2263776"/>
              <a:gd name="connsiteY2" fmla="*/ 2263776 h 2263776"/>
              <a:gd name="connsiteX3" fmla="*/ 0 w 2263776"/>
              <a:gd name="connsiteY3" fmla="*/ 1131888 h 2263776"/>
              <a:gd name="connsiteX4" fmla="*/ 1131888 w 2263776"/>
              <a:gd name="connsiteY4" fmla="*/ 0 h 226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3776" h="2263776">
                <a:moveTo>
                  <a:pt x="1131888" y="0"/>
                </a:moveTo>
                <a:cubicBezTo>
                  <a:pt x="1757012" y="0"/>
                  <a:pt x="2263776" y="506764"/>
                  <a:pt x="2263776" y="1131888"/>
                </a:cubicBezTo>
                <a:cubicBezTo>
                  <a:pt x="2263776" y="1757012"/>
                  <a:pt x="1757012" y="2263776"/>
                  <a:pt x="1131888" y="2263776"/>
                </a:cubicBezTo>
                <a:cubicBezTo>
                  <a:pt x="506764" y="2263776"/>
                  <a:pt x="0" y="1757012"/>
                  <a:pt x="0" y="1131888"/>
                </a:cubicBezTo>
                <a:cubicBezTo>
                  <a:pt x="0" y="506764"/>
                  <a:pt x="506764" y="0"/>
                  <a:pt x="113188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A14F21DF-D5E0-4C6C-BA2C-D69D65DBB18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91612" y="3324733"/>
            <a:ext cx="2936876" cy="2936876"/>
          </a:xfrm>
          <a:custGeom>
            <a:avLst/>
            <a:gdLst>
              <a:gd name="connsiteX0" fmla="*/ 1468438 w 2936876"/>
              <a:gd name="connsiteY0" fmla="*/ 0 h 2936876"/>
              <a:gd name="connsiteX1" fmla="*/ 2936876 w 2936876"/>
              <a:gd name="connsiteY1" fmla="*/ 1468438 h 2936876"/>
              <a:gd name="connsiteX2" fmla="*/ 1468438 w 2936876"/>
              <a:gd name="connsiteY2" fmla="*/ 2936876 h 2936876"/>
              <a:gd name="connsiteX3" fmla="*/ 0 w 2936876"/>
              <a:gd name="connsiteY3" fmla="*/ 1468438 h 2936876"/>
              <a:gd name="connsiteX4" fmla="*/ 1468438 w 2936876"/>
              <a:gd name="connsiteY4" fmla="*/ 0 h 293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6876" h="2936876">
                <a:moveTo>
                  <a:pt x="1468438" y="0"/>
                </a:moveTo>
                <a:cubicBezTo>
                  <a:pt x="2279434" y="0"/>
                  <a:pt x="2936876" y="657442"/>
                  <a:pt x="2936876" y="1468438"/>
                </a:cubicBezTo>
                <a:cubicBezTo>
                  <a:pt x="2936876" y="2279434"/>
                  <a:pt x="2279434" y="2936876"/>
                  <a:pt x="1468438" y="2936876"/>
                </a:cubicBezTo>
                <a:cubicBezTo>
                  <a:pt x="657442" y="2936876"/>
                  <a:pt x="0" y="2279434"/>
                  <a:pt x="0" y="1468438"/>
                </a:cubicBezTo>
                <a:cubicBezTo>
                  <a:pt x="0" y="657442"/>
                  <a:pt x="657442" y="0"/>
                  <a:pt x="146843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08/11/2022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2FF63B4-C261-4597-9EE0-811D250B9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6548755" y="850167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92CF088-7F97-4A11-8A81-0EF641F69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602297" y="5691007"/>
            <a:ext cx="667802" cy="631474"/>
            <a:chOff x="3409557" y="4940429"/>
            <a:chExt cx="667802" cy="631474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65B23B7-CE74-4974-ABD8-BFA31D583416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3537358" y="4940429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F99BB1F-6C9D-4972-9EF4-98ACD7BE71E5}"/>
                </a:ext>
              </a:extLst>
            </p:cNvPr>
            <p:cNvSpPr/>
            <p:nvPr/>
          </p:nvSpPr>
          <p:spPr>
            <a:xfrm rot="13500000">
              <a:off x="3544558" y="4858365"/>
              <a:ext cx="270000" cy="540001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84120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458B3A1-C77D-4AFC-B2C8-79520B53C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7200"/>
            <a:ext cx="4500562" cy="1562959"/>
          </a:xfrm>
        </p:spPr>
        <p:txBody>
          <a:bodyPr wrap="square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551DA26-B267-4F28-B4D0-65B3EF6E11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95544A62-DA23-4840-99DE-09AFC8F4DC4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54096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0C91AF30-C5BB-4601-BDEB-E60C93A1693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83808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Picture Placeholder 11">
            <a:extLst>
              <a:ext uri="{FF2B5EF4-FFF2-40B4-BE49-F238E27FC236}">
                <a16:creationId xmlns:a16="http://schemas.microsoft.com/office/drawing/2014/main" id="{5B625AA5-EA5B-4115-A461-DA2C7087D83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37904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08/11/2022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1B1AE41C-3196-4E6F-A3A8-313A92677FF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0260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brea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accent5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08/11/2022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517979-166D-4AAA-ABBC-0C3E5C2EC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111559-B769-4E2A-A891-97B3C4AA6BAC}"/>
              </a:ext>
            </a:extLst>
          </p:cNvPr>
          <p:cNvSpPr/>
          <p:nvPr userDrawn="1"/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anchor="b" anchorCtr="0">
            <a:noAutofit/>
          </a:bodyPr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16724"/>
            <a:ext cx="5437187" cy="2265216"/>
          </a:xfrm>
        </p:spPr>
        <p:txBody>
          <a:bodyPr>
            <a:noAutofit/>
          </a:bodyPr>
          <a:lstStyle>
            <a:lvl1pPr>
              <a:buNone/>
              <a:defRPr sz="2400"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429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brea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557281"/>
            <a:ext cx="6640285" cy="3300719"/>
          </a:xfrm>
          <a:gradFill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60000"/>
                </a:schemeClr>
              </a:gs>
            </a:gsLst>
            <a:lin ang="10800000" scaled="1"/>
          </a:gradFill>
        </p:spPr>
        <p:txBody>
          <a:bodyPr>
            <a:noAutofit/>
          </a:bodyPr>
          <a:lstStyle>
            <a:lvl1pPr marL="548640" indent="0">
              <a:lnSpc>
                <a:spcPct val="200000"/>
              </a:lnSpc>
              <a:buNone/>
              <a:defRPr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6640285" cy="3535509"/>
          </a:xfrm>
          <a:gradFill flip="none" rotWithShape="1"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70000"/>
                </a:schemeClr>
              </a:gs>
            </a:gsLst>
            <a:lin ang="10800000" scaled="1"/>
            <a:tileRect/>
          </a:gradFill>
        </p:spPr>
        <p:txBody>
          <a:bodyPr anchor="b" anchorCtr="0">
            <a:noAutofit/>
          </a:bodyPr>
          <a:lstStyle>
            <a:lvl1pPr marL="548640">
              <a:spcAft>
                <a:spcPts val="1200"/>
              </a:spcAft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304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Chart Tabl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08/11/2022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7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062BF5C-3876-4161-B4FF-14CA94D32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6160" cy="3384550"/>
          </a:xfrm>
        </p:spPr>
        <p:txBody>
          <a:bodyPr wrap="square" anchor="b" anchorCtr="0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7C5C60-EC4D-410B-9997-0B7328960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22156" y="4143453"/>
            <a:ext cx="734257" cy="760506"/>
            <a:chOff x="5243759" y="1363788"/>
            <a:chExt cx="734257" cy="760506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0573155C-3428-4F4F-AE66-A519D777EAAE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1853496C-159E-4D47-94B5-0835FB6511B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CE93E330-715B-44E8-84D9-CE166D428DA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80A2FA6F-99B7-4984-A80C-570644889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668780" y="50590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39C8C03-81B3-4DE8-B96A-78258E4467C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0863" y="4097338"/>
            <a:ext cx="3565524" cy="2351087"/>
          </a:xfrm>
        </p:spPr>
        <p:txBody>
          <a:bodyPr>
            <a:noAutofit/>
          </a:bodyPr>
          <a:lstStyle>
            <a:lvl1pPr>
              <a:buNone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1FBB56D-C8B1-4ED9-A5DB-72BA636DAD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35809" y="656633"/>
            <a:ext cx="5132388" cy="5132388"/>
          </a:xfrm>
          <a:custGeom>
            <a:avLst/>
            <a:gdLst>
              <a:gd name="connsiteX0" fmla="*/ 2566194 w 5132388"/>
              <a:gd name="connsiteY0" fmla="*/ 0 h 5132388"/>
              <a:gd name="connsiteX1" fmla="*/ 5132388 w 5132388"/>
              <a:gd name="connsiteY1" fmla="*/ 2566194 h 5132388"/>
              <a:gd name="connsiteX2" fmla="*/ 2566194 w 5132388"/>
              <a:gd name="connsiteY2" fmla="*/ 5132388 h 5132388"/>
              <a:gd name="connsiteX3" fmla="*/ 0 w 5132388"/>
              <a:gd name="connsiteY3" fmla="*/ 2566194 h 5132388"/>
              <a:gd name="connsiteX4" fmla="*/ 2566194 w 5132388"/>
              <a:gd name="connsiteY4" fmla="*/ 0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08/11/2022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87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38C6F9E-A74F-4F54-9409-B6B93DF8C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F0F71C5-78A4-4793-9BD4-3DF0EE3E3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0288775" y="7626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Title 5">
            <a:extLst>
              <a:ext uri="{FF2B5EF4-FFF2-40B4-BE49-F238E27FC236}">
                <a16:creationId xmlns:a16="http://schemas.microsoft.com/office/drawing/2014/main" id="{36F60F77-4CC9-4F86-B70A-85012C6588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640" y="548640"/>
            <a:ext cx="8281987" cy="1253041"/>
          </a:xfrm>
        </p:spPr>
        <p:txBody>
          <a:bodyPr>
            <a:noAutofit/>
          </a:bodyPr>
          <a:lstStyle/>
          <a:p>
            <a:r>
              <a:rPr lang="en-US" dirty="0"/>
              <a:t>Team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6093F87-C1F6-4FAB-B891-6F7D7FC20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00565" y="4518946"/>
            <a:ext cx="1980001" cy="1363916"/>
            <a:chOff x="4879602" y="3781429"/>
            <a:chExt cx="1980001" cy="1363916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1A4FD5C-1E5B-46D1-BA9D-99928D19AF04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7DF0ED5-A971-408F-A055-C7E5D7A623C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A81F353-4C5B-4A37-9846-2C1E2D0FC25F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2B74EA3-11CE-4D3F-99AD-162563447653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6" name="Picture Placeholder 55">
            <a:extLst>
              <a:ext uri="{FF2B5EF4-FFF2-40B4-BE49-F238E27FC236}">
                <a16:creationId xmlns:a16="http://schemas.microsoft.com/office/drawing/2014/main" id="{8F41896B-6DDA-4F82-9F74-3EBF93A3CD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8992" y="1990724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57" name="Picture Placeholder 55">
            <a:extLst>
              <a:ext uri="{FF2B5EF4-FFF2-40B4-BE49-F238E27FC236}">
                <a16:creationId xmlns:a16="http://schemas.microsoft.com/office/drawing/2014/main" id="{EF85499B-C29A-4C8B-922C-7CE4771E352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38384" y="1990724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58" name="Picture Placeholder 55">
            <a:extLst>
              <a:ext uri="{FF2B5EF4-FFF2-40B4-BE49-F238E27FC236}">
                <a16:creationId xmlns:a16="http://schemas.microsoft.com/office/drawing/2014/main" id="{F82A1DB8-0AE7-4E17-B07B-FCF45B85EE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61976" y="1993392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Picture Placeholder 55">
            <a:extLst>
              <a:ext uri="{FF2B5EF4-FFF2-40B4-BE49-F238E27FC236}">
                <a16:creationId xmlns:a16="http://schemas.microsoft.com/office/drawing/2014/main" id="{A83EEB6C-83B7-471D-B5A4-4071534048D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85568" y="1990724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17A96A8C-F792-485A-9BB9-4DEDCA0CE6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79500" y="3781425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6C65AE07-519E-4E3B-8521-621C834391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8733" y="4232949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5" name="Text Placeholder 62">
            <a:extLst>
              <a:ext uri="{FF2B5EF4-FFF2-40B4-BE49-F238E27FC236}">
                <a16:creationId xmlns:a16="http://schemas.microsoft.com/office/drawing/2014/main" id="{FB878318-C287-428B-8105-429BC4B03F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39151" y="3781425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4" name="Text Placeholder 60">
            <a:extLst>
              <a:ext uri="{FF2B5EF4-FFF2-40B4-BE49-F238E27FC236}">
                <a16:creationId xmlns:a16="http://schemas.microsoft.com/office/drawing/2014/main" id="{1465E516-2CEF-4F9E-9375-7D41DCFCBB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38384" y="4232949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7" name="Text Placeholder 62">
            <a:extLst>
              <a:ext uri="{FF2B5EF4-FFF2-40B4-BE49-F238E27FC236}">
                <a16:creationId xmlns:a16="http://schemas.microsoft.com/office/drawing/2014/main" id="{FE012CE3-36AA-4016-A88E-27BCFFEFD6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62743" y="3781425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6" name="Text Placeholder 60">
            <a:extLst>
              <a:ext uri="{FF2B5EF4-FFF2-40B4-BE49-F238E27FC236}">
                <a16:creationId xmlns:a16="http://schemas.microsoft.com/office/drawing/2014/main" id="{8D5671AF-0137-4226-8A84-2784817E51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1976" y="4232949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9" name="Text Placeholder 62">
            <a:extLst>
              <a:ext uri="{FF2B5EF4-FFF2-40B4-BE49-F238E27FC236}">
                <a16:creationId xmlns:a16="http://schemas.microsoft.com/office/drawing/2014/main" id="{DA1587F0-23BF-4FB8-B06C-2B0AA928E9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33112" y="3787288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8" name="Text Placeholder 60">
            <a:extLst>
              <a:ext uri="{FF2B5EF4-FFF2-40B4-BE49-F238E27FC236}">
                <a16:creationId xmlns:a16="http://schemas.microsoft.com/office/drawing/2014/main" id="{565C0B22-B5E7-44BB-A17C-7FB5BB5D82B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32345" y="4238812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08/11/2022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76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Content 2 column (comparison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sz="48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5437186" cy="535354"/>
          </a:xfrm>
        </p:spPr>
        <p:txBody>
          <a:bodyPr anchor="b">
            <a:no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427370"/>
            <a:ext cx="5429114" cy="351555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731375"/>
            <a:ext cx="5436392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427370"/>
            <a:ext cx="5436391" cy="351555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08/11/2022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92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r>
              <a:rPr lang="en-US"/>
              <a:t>08/11/2022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557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33" r:id="rId3"/>
    <p:sldLayoutId id="2147483687" r:id="rId4"/>
    <p:sldLayoutId id="2147483734" r:id="rId5"/>
    <p:sldLayoutId id="2147483686" r:id="rId6"/>
    <p:sldLayoutId id="2147483696" r:id="rId7"/>
    <p:sldLayoutId id="2147483707" r:id="rId8"/>
    <p:sldLayoutId id="2147483689" r:id="rId9"/>
    <p:sldLayoutId id="2147483697" r:id="rId10"/>
    <p:sldLayoutId id="2147483731" r:id="rId11"/>
    <p:sldLayoutId id="2147483693" r:id="rId12"/>
    <p:sldLayoutId id="2147483685" r:id="rId13"/>
    <p:sldLayoutId id="2147483688" r:id="rId14"/>
    <p:sldLayoutId id="2147483691" r:id="rId15"/>
    <p:sldLayoutId id="2147483692" r:id="rId1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0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2" pos="3840">
          <p15:clr>
            <a:srgbClr val="F26B43"/>
          </p15:clr>
        </p15:guide>
        <p15:guide id="33" orient="horz" pos="2160">
          <p15:clr>
            <a:srgbClr val="F26B43"/>
          </p15:clr>
        </p15:guide>
        <p15:guide id="34" pos="347">
          <p15:clr>
            <a:srgbClr val="F26B43"/>
          </p15:clr>
        </p15:guide>
        <p15:guide id="35" pos="7333">
          <p15:clr>
            <a:srgbClr val="F26B43"/>
          </p15:clr>
        </p15:guide>
        <p15:guide id="36" orient="horz" pos="346">
          <p15:clr>
            <a:srgbClr val="F26B43"/>
          </p15:clr>
        </p15:guide>
        <p15:guide id="37" orient="horz" pos="3974">
          <p15:clr>
            <a:srgbClr val="F26B43"/>
          </p15:clr>
        </p15:guide>
        <p15:guide id="38" pos="824">
          <p15:clr>
            <a:srgbClr val="A4A3A4"/>
          </p15:clr>
        </p15:guide>
        <p15:guide id="39" pos="937">
          <p15:clr>
            <a:srgbClr val="A4A3A4"/>
          </p15:clr>
        </p15:guide>
        <p15:guide id="40" pos="1413">
          <p15:clr>
            <a:srgbClr val="A4A3A4"/>
          </p15:clr>
        </p15:guide>
        <p15:guide id="41" pos="1527">
          <p15:clr>
            <a:srgbClr val="A4A3A4"/>
          </p15:clr>
        </p15:guide>
        <p15:guide id="42" pos="2003">
          <p15:clr>
            <a:srgbClr val="A4A3A4"/>
          </p15:clr>
        </p15:guide>
        <p15:guide id="43" pos="2116">
          <p15:clr>
            <a:srgbClr val="A4A3A4"/>
          </p15:clr>
        </p15:guide>
        <p15:guide id="44" pos="2593">
          <p15:clr>
            <a:srgbClr val="A4A3A4"/>
          </p15:clr>
        </p15:guide>
        <p15:guide id="45" pos="2706">
          <p15:clr>
            <a:srgbClr val="A4A3A4"/>
          </p15:clr>
        </p15:guide>
        <p15:guide id="46" pos="3182">
          <p15:clr>
            <a:srgbClr val="A4A3A4"/>
          </p15:clr>
        </p15:guide>
        <p15:guide id="47" pos="3318">
          <p15:clr>
            <a:srgbClr val="A4A3A4"/>
          </p15:clr>
        </p15:guide>
        <p15:guide id="48" pos="3772">
          <p15:clr>
            <a:srgbClr val="A4A3A4"/>
          </p15:clr>
        </p15:guide>
        <p15:guide id="49" pos="3908">
          <p15:clr>
            <a:srgbClr val="A4A3A4"/>
          </p15:clr>
        </p15:guide>
        <p15:guide id="50" pos="4362">
          <p15:clr>
            <a:srgbClr val="A4A3A4"/>
          </p15:clr>
        </p15:guide>
        <p15:guide id="51" pos="4498">
          <p15:clr>
            <a:srgbClr val="A4A3A4"/>
          </p15:clr>
        </p15:guide>
        <p15:guide id="52" pos="4951">
          <p15:clr>
            <a:srgbClr val="A4A3A4"/>
          </p15:clr>
        </p15:guide>
        <p15:guide id="53" pos="5087">
          <p15:clr>
            <a:srgbClr val="A4A3A4"/>
          </p15:clr>
        </p15:guide>
        <p15:guide id="54" pos="5541">
          <p15:clr>
            <a:srgbClr val="A4A3A4"/>
          </p15:clr>
        </p15:guide>
        <p15:guide id="55" pos="5677">
          <p15:clr>
            <a:srgbClr val="A4A3A4"/>
          </p15:clr>
        </p15:guide>
        <p15:guide id="56" pos="6153">
          <p15:clr>
            <a:srgbClr val="A4A3A4"/>
          </p15:clr>
        </p15:guide>
        <p15:guide id="57" pos="6267">
          <p15:clr>
            <a:srgbClr val="A4A3A4"/>
          </p15:clr>
        </p15:guide>
        <p15:guide id="58" pos="6743">
          <p15:clr>
            <a:srgbClr val="A4A3A4"/>
          </p15:clr>
        </p15:guide>
        <p15:guide id="59" pos="6856">
          <p15:clr>
            <a:srgbClr val="A4A3A4"/>
          </p15:clr>
        </p15:guide>
        <p15:guide id="60" orient="horz" pos="3838">
          <p15:clr>
            <a:srgbClr val="A4A3A4"/>
          </p15:clr>
        </p15:guide>
        <p15:guide id="61" orient="horz" pos="2092">
          <p15:clr>
            <a:srgbClr val="A4A3A4"/>
          </p15:clr>
        </p15:guide>
        <p15:guide id="62" orient="horz" pos="2228">
          <p15:clr>
            <a:srgbClr val="A4A3A4"/>
          </p15:clr>
        </p15:guide>
        <p15:guide id="63" orient="horz" pos="845">
          <p15:clr>
            <a:srgbClr val="A4A3A4"/>
          </p15:clr>
        </p15:guide>
        <p15:guide id="64" orient="horz" pos="958">
          <p15:clr>
            <a:srgbClr val="A4A3A4"/>
          </p15:clr>
        </p15:guide>
        <p15:guide id="65" orient="horz" pos="1480">
          <p15:clr>
            <a:srgbClr val="A4A3A4"/>
          </p15:clr>
        </p15:guide>
        <p15:guide id="66" orient="horz" pos="1593">
          <p15:clr>
            <a:srgbClr val="A4A3A4"/>
          </p15:clr>
        </p15:guide>
        <p15:guide id="67" orient="horz" pos="2727">
          <p15:clr>
            <a:srgbClr val="A4A3A4"/>
          </p15:clr>
        </p15:guide>
        <p15:guide id="68" orient="horz" pos="2840">
          <p15:clr>
            <a:srgbClr val="A4A3A4"/>
          </p15:clr>
        </p15:guide>
        <p15:guide id="69" orient="horz" pos="3339">
          <p15:clr>
            <a:srgbClr val="A4A3A4"/>
          </p15:clr>
        </p15:guide>
        <p15:guide id="70" orient="horz" pos="347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stoftheleft.com/_1188_impoverished_imprisoned_and_invisible_disability_justice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creativecommons.org/licenses/by-nc-sa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E938C-9D94-4B05-979A-D39FFC45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99414" y="1051551"/>
            <a:ext cx="3565524" cy="2384898"/>
          </a:xfrm>
        </p:spPr>
        <p:txBody>
          <a:bodyPr anchor="b" anchorCtr="0">
            <a:normAutofit/>
          </a:bodyPr>
          <a:lstStyle/>
          <a:p>
            <a:r>
              <a:rPr lang="en-US" dirty="0"/>
              <a:t>Disability &amp; Medicaid</a:t>
            </a:r>
          </a:p>
        </p:txBody>
      </p:sp>
      <p:pic>
        <p:nvPicPr>
          <p:cNvPr id="14" name="Picture Placeholder 13" descr="Data Points Digital background">
            <a:extLst>
              <a:ext uri="{FF2B5EF4-FFF2-40B4-BE49-F238E27FC236}">
                <a16:creationId xmlns:a16="http://schemas.microsoft.com/office/drawing/2014/main" id="{9A8AD548-922D-4E1D-B19C-5F6E808B816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452360" cy="6858000"/>
          </a:xfr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9A11267-FC52-4990-8D98-010AFABA55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99413" y="3568700"/>
            <a:ext cx="3565524" cy="1731963"/>
          </a:xfrm>
        </p:spPr>
        <p:txBody>
          <a:bodyPr>
            <a:normAutofit/>
          </a:bodyPr>
          <a:lstStyle/>
          <a:p>
            <a:r>
              <a:rPr lang="en-US" dirty="0"/>
              <a:t>Ali McCalmont</a:t>
            </a:r>
          </a:p>
        </p:txBody>
      </p:sp>
    </p:spTree>
    <p:extLst>
      <p:ext uri="{BB962C8B-B14F-4D97-AF65-F5344CB8AC3E}">
        <p14:creationId xmlns:p14="http://schemas.microsoft.com/office/powerpoint/2010/main" val="752814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>
            <a:extLst>
              <a:ext uri="{FF2B5EF4-FFF2-40B4-BE49-F238E27FC236}">
                <a16:creationId xmlns:a16="http://schemas.microsoft.com/office/drawing/2014/main" id="{3BDBC526-6DCD-4FF6-8395-D8C22E46E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E174092-82D3-44E0-8948-4096232ED0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10859963" cy="1212895"/>
          </a:xfrm>
        </p:spPr>
        <p:txBody>
          <a:bodyPr vert="horz" wrap="square" lIns="0" tIns="0" rIns="0" bIns="0" rtlCol="0" anchor="b" anchorCtr="0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Reported Disability – Paperwork Received 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9F2D4ED5-DC78-4C88-97AA-483206C53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70793" y="0"/>
            <a:ext cx="1468514" cy="1521012"/>
            <a:chOff x="5236793" y="2432482"/>
            <a:chExt cx="1468514" cy="1521012"/>
          </a:xfrm>
        </p:grpSpPr>
        <p:sp>
          <p:nvSpPr>
            <p:cNvPr id="85" name="Freeform 5">
              <a:extLst>
                <a:ext uri="{FF2B5EF4-FFF2-40B4-BE49-F238E27FC236}">
                  <a16:creationId xmlns:a16="http://schemas.microsoft.com/office/drawing/2014/main" id="{0DE0B65A-4839-40B2-BA92-1464FEADBA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463135" y="2432482"/>
              <a:ext cx="1242172" cy="729202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4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Freeform 6">
              <a:extLst>
                <a:ext uri="{FF2B5EF4-FFF2-40B4-BE49-F238E27FC236}">
                  <a16:creationId xmlns:a16="http://schemas.microsoft.com/office/drawing/2014/main" id="{842A0A68-39DD-4DA7-BAD5-63B9C1398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236793" y="2566400"/>
              <a:ext cx="611884" cy="1076550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4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Freeform 8">
              <a:extLst>
                <a:ext uri="{FF2B5EF4-FFF2-40B4-BE49-F238E27FC236}">
                  <a16:creationId xmlns:a16="http://schemas.microsoft.com/office/drawing/2014/main" id="{21A69E50-7E10-45C3-B4F2-19DBA7748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765469" y="2876944"/>
              <a:ext cx="630288" cy="1076550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40000"/>
                    <a:lumOff val="60000"/>
                    <a:alpha val="6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508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89" name="Oval 88">
            <a:extLst>
              <a:ext uri="{FF2B5EF4-FFF2-40B4-BE49-F238E27FC236}">
                <a16:creationId xmlns:a16="http://schemas.microsoft.com/office/drawing/2014/main" id="{D166A8AB-8924-421C-BCED-B54DBC405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77897" y="5497189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C511AA-D560-3827-20D4-BD52465DF3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3" y="2023866"/>
            <a:ext cx="3565525" cy="4068959"/>
          </a:xfrm>
        </p:spPr>
        <p:txBody>
          <a:bodyPr vert="horz" wrap="square" lIns="0" tIns="0" rIns="0" bIns="0" rtlCol="0" anchor="t">
            <a:normAutofit fontScale="92500"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Once we have received the MADA and ADDD, update the questions related to submitting the MADA and ADDD to Yes. 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Mark Yes to send the application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Mark NE – New application Electronic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Mark IR – Initiate Request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Run eligibility on the case. 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If the case is only pending disability, the case will transmit overnight to the DDB. 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Alert 429 generates if the case does not send overnight.  Review the case for accuracy and troubleshoot following Process Help 9.4.7 before sending to the call center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WISPACT Trust and Emergency MA requests must be sent manually to the DDB.  </a:t>
            </a:r>
          </a:p>
          <a:p>
            <a:pPr marL="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449A7E-88A2-F65E-FEA2-3212D7015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900" y="2533858"/>
            <a:ext cx="7090237" cy="1790284"/>
          </a:xfrm>
          <a:custGeom>
            <a:avLst/>
            <a:gdLst/>
            <a:ahLst/>
            <a:cxnLst/>
            <a:rect l="l" t="t" r="r" b="b"/>
            <a:pathLst>
              <a:path w="7090237" h="5759451">
                <a:moveTo>
                  <a:pt x="0" y="0"/>
                </a:moveTo>
                <a:lnTo>
                  <a:pt x="7090237" y="0"/>
                </a:lnTo>
                <a:lnTo>
                  <a:pt x="7090237" y="5759451"/>
                </a:lnTo>
                <a:lnTo>
                  <a:pt x="0" y="5759451"/>
                </a:lnTo>
                <a:close/>
              </a:path>
            </a:pathLst>
          </a:cu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C33DF-36C9-49E9-B48D-A320B179C4D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948863" y="6507212"/>
            <a:ext cx="1692274" cy="153888"/>
          </a:xfrm>
        </p:spPr>
        <p:txBody>
          <a:bodyPr vert="horz" wrap="square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DBA1B0FB-D917-4C8C-928F-313BD683BF39}" type="slidenum">
              <a:rPr lang="en-US" smtClean="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272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>
            <a:extLst>
              <a:ext uri="{FF2B5EF4-FFF2-40B4-BE49-F238E27FC236}">
                <a16:creationId xmlns:a16="http://schemas.microsoft.com/office/drawing/2014/main" id="{3BDBC526-6DCD-4FF6-8395-D8C22E46E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E174092-82D3-44E0-8948-4096232ED0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10859963" cy="1212895"/>
          </a:xfrm>
        </p:spPr>
        <p:txBody>
          <a:bodyPr vert="horz" wrap="square" lIns="0" tIns="0" rIns="0" bIns="0" rtlCol="0" anchor="b" anchorCtr="0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Reported Disability – Paperwork Received 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9F2D4ED5-DC78-4C88-97AA-483206C53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70793" y="0"/>
            <a:ext cx="1468514" cy="1521012"/>
            <a:chOff x="5236793" y="2432482"/>
            <a:chExt cx="1468514" cy="1521012"/>
          </a:xfrm>
        </p:grpSpPr>
        <p:sp>
          <p:nvSpPr>
            <p:cNvPr id="85" name="Freeform 5">
              <a:extLst>
                <a:ext uri="{FF2B5EF4-FFF2-40B4-BE49-F238E27FC236}">
                  <a16:creationId xmlns:a16="http://schemas.microsoft.com/office/drawing/2014/main" id="{0DE0B65A-4839-40B2-BA92-1464FEADBA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463135" y="2432482"/>
              <a:ext cx="1242172" cy="729202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4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Freeform 6">
              <a:extLst>
                <a:ext uri="{FF2B5EF4-FFF2-40B4-BE49-F238E27FC236}">
                  <a16:creationId xmlns:a16="http://schemas.microsoft.com/office/drawing/2014/main" id="{842A0A68-39DD-4DA7-BAD5-63B9C1398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236793" y="2566400"/>
              <a:ext cx="611884" cy="1076550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4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Freeform 8">
              <a:extLst>
                <a:ext uri="{FF2B5EF4-FFF2-40B4-BE49-F238E27FC236}">
                  <a16:creationId xmlns:a16="http://schemas.microsoft.com/office/drawing/2014/main" id="{21A69E50-7E10-45C3-B4F2-19DBA7748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765469" y="2876944"/>
              <a:ext cx="630288" cy="1076550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40000"/>
                    <a:lumOff val="60000"/>
                    <a:alpha val="6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508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89" name="Oval 88">
            <a:extLst>
              <a:ext uri="{FF2B5EF4-FFF2-40B4-BE49-F238E27FC236}">
                <a16:creationId xmlns:a16="http://schemas.microsoft.com/office/drawing/2014/main" id="{D166A8AB-8924-421C-BCED-B54DBC405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77897" y="5497189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C511AA-D560-3827-20D4-BD52465DF3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3" y="2023866"/>
            <a:ext cx="3565525" cy="4068959"/>
          </a:xfrm>
        </p:spPr>
        <p:txBody>
          <a:bodyPr vert="horz" wrap="square" lIns="0" tIns="0" rIns="0" bIns="0" rtlCol="0" anchor="t">
            <a:norm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If no decision is returned by the 30 day due date for the application, update the case to deny eligibility for lack of disability. 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Suppress all notices.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200" dirty="0" err="1"/>
              <a:t>Repend</a:t>
            </a:r>
            <a:r>
              <a:rPr lang="en-US" sz="1200" dirty="0"/>
              <a:t> the page and extend the due date out 6 months. 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This pulls the case out of intake/case processing mode</a:t>
            </a:r>
          </a:p>
          <a:p>
            <a:pPr marL="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449A7E-88A2-F65E-FEA2-3212D7015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900" y="2533858"/>
            <a:ext cx="7090237" cy="1790284"/>
          </a:xfrm>
          <a:custGeom>
            <a:avLst/>
            <a:gdLst/>
            <a:ahLst/>
            <a:cxnLst/>
            <a:rect l="l" t="t" r="r" b="b"/>
            <a:pathLst>
              <a:path w="7090237" h="5759451">
                <a:moveTo>
                  <a:pt x="0" y="0"/>
                </a:moveTo>
                <a:lnTo>
                  <a:pt x="7090237" y="0"/>
                </a:lnTo>
                <a:lnTo>
                  <a:pt x="7090237" y="5759451"/>
                </a:lnTo>
                <a:lnTo>
                  <a:pt x="0" y="5759451"/>
                </a:lnTo>
                <a:close/>
              </a:path>
            </a:pathLst>
          </a:cu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C33DF-36C9-49E9-B48D-A320B179C4D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948863" y="6507212"/>
            <a:ext cx="1692274" cy="153888"/>
          </a:xfrm>
        </p:spPr>
        <p:txBody>
          <a:bodyPr vert="horz" wrap="square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DBA1B0FB-D917-4C8C-928F-313BD683BF39}" type="slidenum">
              <a:rPr lang="en-US" smtClean="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327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Placeholder 7" descr="Data Points Digital background">
            <a:extLst>
              <a:ext uri="{FF2B5EF4-FFF2-40B4-BE49-F238E27FC236}">
                <a16:creationId xmlns:a16="http://schemas.microsoft.com/office/drawing/2014/main" id="{5FED7C55-F545-49A1-90FD-D853A25AB45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3C64A91D-E535-4C24-A0E3-96A3810E3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6FC4867-BA3E-4F8E-AB23-684F34DF3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40F1DF5B-353A-4270-8C10-6A1509441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2451237"/>
            <a:ext cx="11090274" cy="1084272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6000" dirty="0"/>
              <a:t>Presumptive 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Disability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10D835-B454-4270-BB35-86A18730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08/11/2022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7D98D-6710-41D2-B258-E1A1059D2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18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3BDBC526-6DCD-4FF6-8395-D8C22E46E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2CDAFB7-03B3-4206-BD0F-04EB362A2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967053" y="196900"/>
            <a:ext cx="1335600" cy="1262947"/>
            <a:chOff x="5209947" y="529305"/>
            <a:chExt cx="1335600" cy="1262947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EF4AFE8-B5EC-412F-BB54-79C6214EE4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>
              <a:off x="5209947" y="529305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102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8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F94A56B0-068D-444F-8BD9-D473C211AD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5735547" y="876379"/>
              <a:ext cx="540000" cy="1080000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3E174092-82D3-44E0-8948-4096232ED0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4" y="549275"/>
            <a:ext cx="5437186" cy="2663806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6400"/>
              <a:t>Presumptive Disability</a:t>
            </a:r>
          </a:p>
        </p:txBody>
      </p:sp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BE15239-9AA6-3E54-C79B-06BA8133D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9856" y="549274"/>
            <a:ext cx="4898573" cy="1800225"/>
          </a:xfrm>
          <a:custGeom>
            <a:avLst/>
            <a:gdLst/>
            <a:ahLst/>
            <a:cxnLst/>
            <a:rect l="l" t="t" r="r" b="b"/>
            <a:pathLst>
              <a:path w="5634852" h="2287247">
                <a:moveTo>
                  <a:pt x="0" y="0"/>
                </a:moveTo>
                <a:lnTo>
                  <a:pt x="5634852" y="0"/>
                </a:lnTo>
                <a:lnTo>
                  <a:pt x="5634852" y="2287247"/>
                </a:lnTo>
                <a:lnTo>
                  <a:pt x="0" y="2287247"/>
                </a:ln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C34E86-B3E4-0A82-A6DA-3FC0C316E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7148" y="2844342"/>
            <a:ext cx="5083990" cy="1169317"/>
          </a:xfrm>
          <a:custGeom>
            <a:avLst/>
            <a:gdLst/>
            <a:ahLst/>
            <a:cxnLst/>
            <a:rect l="l" t="t" r="r" b="b"/>
            <a:pathLst>
              <a:path w="5634852" h="2287247">
                <a:moveTo>
                  <a:pt x="0" y="0"/>
                </a:moveTo>
                <a:lnTo>
                  <a:pt x="5634852" y="0"/>
                </a:lnTo>
                <a:lnTo>
                  <a:pt x="5634852" y="2287247"/>
                </a:lnTo>
                <a:lnTo>
                  <a:pt x="0" y="2287247"/>
                </a:lnTo>
                <a:close/>
              </a:path>
            </a:pathLst>
          </a:custGeom>
        </p:spPr>
      </p:pic>
      <p:sp>
        <p:nvSpPr>
          <p:cNvPr id="63" name="Oval 62">
            <a:extLst>
              <a:ext uri="{FF2B5EF4-FFF2-40B4-BE49-F238E27FC236}">
                <a16:creationId xmlns:a16="http://schemas.microsoft.com/office/drawing/2014/main" id="{532F34B7-0082-4316-8755-A000C50D3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1887" y="239910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C511AA-D560-3827-20D4-BD52465DF3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3" y="3409936"/>
            <a:ext cx="5437187" cy="2682889"/>
          </a:xfrm>
        </p:spPr>
        <p:txBody>
          <a:bodyPr vert="horz" wrap="square" lIns="0" tIns="0" rIns="0" bIns="0" rtlCol="0" anchor="t"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The ADDMD form must be signed by a medical provider and have an urgent need (section 1) and an impairment (section 2) marked.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If it is not signed or they do not meet criteria in one of the sections, we cannot certify them.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If a person submits the ADDMD Presumptive Disability form, we must update the disability page to reflect the type and date of receipt. 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15B37D-AA31-766D-0FB4-51B4BB0F0B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0617" y="4889413"/>
            <a:ext cx="5798628" cy="608856"/>
          </a:xfrm>
          <a:custGeom>
            <a:avLst/>
            <a:gdLst/>
            <a:ahLst/>
            <a:cxnLst/>
            <a:rect l="l" t="t" r="r" b="b"/>
            <a:pathLst>
              <a:path w="5634852" h="2287247">
                <a:moveTo>
                  <a:pt x="0" y="0"/>
                </a:moveTo>
                <a:lnTo>
                  <a:pt x="5634852" y="0"/>
                </a:lnTo>
                <a:lnTo>
                  <a:pt x="5634852" y="2287247"/>
                </a:lnTo>
                <a:lnTo>
                  <a:pt x="0" y="2287247"/>
                </a:lnTo>
                <a:close/>
              </a:path>
            </a:pathLst>
          </a:cu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C33DF-36C9-49E9-B48D-A320B179C4D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948863" y="6507212"/>
            <a:ext cx="1692274" cy="153888"/>
          </a:xfrm>
        </p:spPr>
        <p:txBody>
          <a:bodyPr vert="horz" wrap="square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DBA1B0FB-D917-4C8C-928F-313BD683BF39}" type="slidenum">
              <a:rPr lang="en-US" smtClean="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453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C15EE852-24F1-4643-8082-AB45CFF2B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133426"/>
          </a:xfrm>
        </p:spPr>
        <p:txBody>
          <a:bodyPr>
            <a:normAutofit/>
          </a:bodyPr>
          <a:lstStyle/>
          <a:p>
            <a:r>
              <a:rPr lang="en-US" dirty="0"/>
              <a:t>Process At A Glance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139825C-53C7-44F4-A064-9795CECD0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1682702"/>
            <a:ext cx="5435600" cy="4718098"/>
          </a:xfrm>
        </p:spPr>
        <p:txBody>
          <a:bodyPr/>
          <a:lstStyle/>
          <a:p>
            <a:r>
              <a:rPr lang="en-US" dirty="0"/>
              <a:t>Presumptive disability status begins the date we received the completed form meeting criteria.  </a:t>
            </a:r>
          </a:p>
          <a:p>
            <a:r>
              <a:rPr lang="en-US" dirty="0"/>
              <a:t>Update the disability page to No disability for the backdated months and the current month if applicable.  </a:t>
            </a:r>
          </a:p>
          <a:p>
            <a:pPr lvl="1"/>
            <a:r>
              <a:rPr lang="en-US" dirty="0"/>
              <a:t>Example.  Application received 8/10 with a back date request to June.  Presumptive disability form is received 9/1.  Disability page should be marked No for June/July/August and updated with a 9/22 begin month showing Yes.  Run and confirm.  </a:t>
            </a:r>
          </a:p>
          <a:p>
            <a:pPr lvl="1"/>
            <a:r>
              <a:rPr lang="en-US" dirty="0"/>
              <a:t>Example:  Application received 8/10.  Presumptive form received 8/28.  Disability page for August should be marked No and updated to Yes with a September begin month.  Run and confirm.  Manually certify back to 8/28 when the presumptive form was received.  Suppress notices and send a manual positive NOD.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8" name="Picture Placeholder 17" descr="Hand reading brail">
            <a:extLst>
              <a:ext uri="{FF2B5EF4-FFF2-40B4-BE49-F238E27FC236}">
                <a16:creationId xmlns:a16="http://schemas.microsoft.com/office/drawing/2014/main" id="{301557C2-9072-409B-88EC-E8577CEFCA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/>
        </p:blipFill>
        <p:spPr>
          <a:xfrm>
            <a:off x="7052078" y="2099364"/>
            <a:ext cx="3995737" cy="2659272"/>
          </a:xfrm>
        </p:spPr>
      </p:pic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386DB667-0553-4FB8-B0E0-776539934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08/11/2022</a:t>
            </a:r>
            <a:endParaRPr lang="en-US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C563B34-DD53-4FB1-B8C2-8914E01C6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05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C15EE852-24F1-4643-8082-AB45CFF2B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133426"/>
          </a:xfrm>
        </p:spPr>
        <p:txBody>
          <a:bodyPr>
            <a:normAutofit/>
          </a:bodyPr>
          <a:lstStyle/>
          <a:p>
            <a:r>
              <a:rPr lang="en-US" dirty="0"/>
              <a:t>Process At A Glance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139825C-53C7-44F4-A064-9795CECD0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1682702"/>
            <a:ext cx="5435600" cy="4718098"/>
          </a:xfrm>
        </p:spPr>
        <p:txBody>
          <a:bodyPr/>
          <a:lstStyle/>
          <a:p>
            <a:r>
              <a:rPr lang="en-US" dirty="0"/>
              <a:t>Once the eligibility is confirmed, update the disability page and remove the presumptive disability information. </a:t>
            </a:r>
          </a:p>
          <a:p>
            <a:r>
              <a:rPr lang="en-US" dirty="0"/>
              <a:t>Make sure the disability questions are pending</a:t>
            </a:r>
          </a:p>
          <a:p>
            <a:r>
              <a:rPr lang="en-US" dirty="0"/>
              <a:t>Rerun to pend for a formal disability determination</a:t>
            </a:r>
          </a:p>
          <a:p>
            <a:r>
              <a:rPr lang="en-US" dirty="0"/>
              <a:t>The agency typically will get notice confirming the presumptive status.</a:t>
            </a:r>
          </a:p>
          <a:p>
            <a:r>
              <a:rPr lang="en-US" dirty="0"/>
              <a:t>Any backdate request will be address when the formal determination is returned.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8" name="Picture Placeholder 17" descr="A person drawing on a white board">
            <a:extLst>
              <a:ext uri="{FF2B5EF4-FFF2-40B4-BE49-F238E27FC236}">
                <a16:creationId xmlns:a16="http://schemas.microsoft.com/office/drawing/2014/main" id="{301557C2-9072-409B-88EC-E8577CEFCA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925469" y="2097088"/>
            <a:ext cx="3995737" cy="3995737"/>
          </a:xfrm>
        </p:spPr>
      </p:pic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386DB667-0553-4FB8-B0E0-776539934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08/11/2022</a:t>
            </a:r>
            <a:endParaRPr lang="en-US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C563B34-DD53-4FB1-B8C2-8914E01C6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474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Placeholder 7" descr="Data Points Digital background">
            <a:extLst>
              <a:ext uri="{FF2B5EF4-FFF2-40B4-BE49-F238E27FC236}">
                <a16:creationId xmlns:a16="http://schemas.microsoft.com/office/drawing/2014/main" id="{5FED7C55-F545-49A1-90FD-D853A25AB45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3C64A91D-E535-4C24-A0E3-96A3810E3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6FC4867-BA3E-4F8E-AB23-684F34DF3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40F1DF5B-353A-4270-8C10-6A1509441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2451237"/>
            <a:ext cx="11090274" cy="1084272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Childless Adults EMA Process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10D835-B454-4270-BB35-86A18730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08/11/2022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7D98D-6710-41D2-B258-E1A1059D2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13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25">
            <a:extLst>
              <a:ext uri="{FF2B5EF4-FFF2-40B4-BE49-F238E27FC236}">
                <a16:creationId xmlns:a16="http://schemas.microsoft.com/office/drawing/2014/main" id="{3BDBC526-6DCD-4FF6-8395-D8C22E46E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41" name="Freeform: Shape 26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Oval 27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Oval 28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Freeform: Shape 29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 useBgFill="1">
        <p:nvSpPr>
          <p:cNvPr id="45" name="Rectangle 31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C15EE852-24F1-4643-8082-AB45CFF2B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80363"/>
            <a:ext cx="5437188" cy="1333055"/>
          </a:xfrm>
        </p:spPr>
        <p:txBody>
          <a:bodyPr vert="horz" wrap="square" lIns="0" tIns="0" rIns="0" bIns="0" rtlCol="0" anchor="t" anchorCtr="0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Process At A Glance</a:t>
            </a:r>
          </a:p>
        </p:txBody>
      </p:sp>
      <p:grpSp>
        <p:nvGrpSpPr>
          <p:cNvPr id="46" name="Group 33">
            <a:extLst>
              <a:ext uri="{FF2B5EF4-FFF2-40B4-BE49-F238E27FC236}">
                <a16:creationId xmlns:a16="http://schemas.microsoft.com/office/drawing/2014/main" id="{11F8F457-0192-4F9A-9EEF-D784521FA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02932" y="412017"/>
            <a:ext cx="667800" cy="631474"/>
            <a:chOff x="8069541" y="1262702"/>
            <a:chExt cx="667800" cy="631474"/>
          </a:xfrm>
        </p:grpSpPr>
        <p:sp>
          <p:nvSpPr>
            <p:cNvPr id="47" name="Freeform: Shape 34">
              <a:extLst>
                <a:ext uri="{FF2B5EF4-FFF2-40B4-BE49-F238E27FC236}">
                  <a16:creationId xmlns:a16="http://schemas.microsoft.com/office/drawing/2014/main" id="{811A27EA-330C-4F31-9051-19CBAE9788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>
              <a:off x="8069541" y="1262702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10200000" scaled="0"/>
            </a:gradFill>
            <a:ln>
              <a:noFill/>
            </a:ln>
            <a:effectLst>
              <a:innerShdw blurRad="127000" dist="50800" dir="42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Oval 35">
              <a:extLst>
                <a:ext uri="{FF2B5EF4-FFF2-40B4-BE49-F238E27FC236}">
                  <a16:creationId xmlns:a16="http://schemas.microsoft.com/office/drawing/2014/main" id="{786FC59F-EC76-4A7A-AF75-507FBE3B5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8332341" y="1436239"/>
              <a:ext cx="270000" cy="540000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8" name="Picture Placeholder 17" descr="Handicapped parking spot">
            <a:extLst>
              <a:ext uri="{FF2B5EF4-FFF2-40B4-BE49-F238E27FC236}">
                <a16:creationId xmlns:a16="http://schemas.microsoft.com/office/drawing/2014/main" id="{301557C2-9072-409B-88EC-E8577CEFCA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1924" r="-2" b="-2"/>
          <a:stretch/>
        </p:blipFill>
        <p:spPr>
          <a:xfrm>
            <a:off x="550863" y="2530474"/>
            <a:ext cx="5773738" cy="3779838"/>
          </a:xfrm>
          <a:custGeom>
            <a:avLst/>
            <a:gdLst/>
            <a:ahLst/>
            <a:cxnLst/>
            <a:rect l="l" t="t" r="r" b="b"/>
            <a:pathLst>
              <a:path w="5773738" h="3779838">
                <a:moveTo>
                  <a:pt x="0" y="0"/>
                </a:moveTo>
                <a:lnTo>
                  <a:pt x="5773738" y="0"/>
                </a:lnTo>
                <a:lnTo>
                  <a:pt x="5773738" y="3779838"/>
                </a:lnTo>
                <a:lnTo>
                  <a:pt x="0" y="3779838"/>
                </a:lnTo>
                <a:close/>
              </a:path>
            </a:pathLst>
          </a:cu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139825C-53C7-44F4-A064-9795CECD0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40575" y="1520825"/>
            <a:ext cx="4500562" cy="4572000"/>
          </a:xfrm>
        </p:spPr>
        <p:txBody>
          <a:bodyPr vert="horz" wrap="square" lIns="0" tIns="0" rIns="0" bIns="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300"/>
              <a:t>Individuals without children who do not have citizenship status that allows them eligibility must follow the Disability process under EBD MA rules.</a:t>
            </a:r>
          </a:p>
          <a:p>
            <a:pPr>
              <a:lnSpc>
                <a:spcPct val="100000"/>
              </a:lnSpc>
            </a:pPr>
            <a:r>
              <a:rPr lang="en-US" sz="1300"/>
              <a:t>They must be otherwise be eligible non-financially and financially.  </a:t>
            </a:r>
          </a:p>
          <a:p>
            <a:pPr>
              <a:lnSpc>
                <a:spcPct val="100000"/>
              </a:lnSpc>
            </a:pPr>
            <a:r>
              <a:rPr lang="en-US" sz="1300"/>
              <a:t>Manually mail the paperwork to the DDB at:</a:t>
            </a:r>
          </a:p>
          <a:p>
            <a:pPr lvl="1">
              <a:lnSpc>
                <a:spcPct val="100000"/>
              </a:lnSpc>
            </a:pPr>
            <a:r>
              <a:rPr lang="en-US" sz="1300"/>
              <a:t>Disability Determination Bureau, PO BOX 7886, Madison, WI 53707-7886</a:t>
            </a:r>
          </a:p>
          <a:p>
            <a:pPr>
              <a:lnSpc>
                <a:spcPct val="100000"/>
              </a:lnSpc>
            </a:pPr>
            <a:r>
              <a:rPr lang="en-US" sz="1300"/>
              <a:t>If no presumptive has been filed, follow the case processing for cases pending disability.  The case will pend citizenship and disability.  </a:t>
            </a:r>
          </a:p>
          <a:p>
            <a:pPr>
              <a:lnSpc>
                <a:spcPct val="100000"/>
              </a:lnSpc>
            </a:pPr>
            <a:r>
              <a:rPr lang="en-US" sz="1300"/>
              <a:t>If a presumptive has been filed, follow the presumptive process.</a:t>
            </a:r>
          </a:p>
          <a:p>
            <a:pPr lvl="1">
              <a:lnSpc>
                <a:spcPct val="100000"/>
              </a:lnSpc>
            </a:pPr>
            <a:r>
              <a:rPr lang="en-US" sz="1300"/>
              <a:t>Manual certification will be needed for the duration of the Emergency.    </a:t>
            </a:r>
          </a:p>
          <a:p>
            <a:pPr>
              <a:lnSpc>
                <a:spcPct val="100000"/>
              </a:lnSpc>
            </a:pPr>
            <a:endParaRPr lang="en-US" sz="1300"/>
          </a:p>
          <a:p>
            <a:pPr>
              <a:lnSpc>
                <a:spcPct val="100000"/>
              </a:lnSpc>
            </a:pPr>
            <a:endParaRPr lang="en-US" sz="1300"/>
          </a:p>
          <a:p>
            <a:pPr>
              <a:lnSpc>
                <a:spcPct val="100000"/>
              </a:lnSpc>
            </a:pPr>
            <a:endParaRPr lang="en-US" sz="1300"/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386DB667-0553-4FB8-B0E0-776539934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 vert="horz" wrap="square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alpha val="80000"/>
                  </a:schemeClr>
                </a:solidFill>
              </a:rPr>
              <a:t>08/11/2022</a:t>
            </a:r>
          </a:p>
        </p:txBody>
      </p:sp>
      <p:sp>
        <p:nvSpPr>
          <p:cNvPr id="49" name="Freeform: Shape 37">
            <a:extLst>
              <a:ext uri="{FF2B5EF4-FFF2-40B4-BE49-F238E27FC236}">
                <a16:creationId xmlns:a16="http://schemas.microsoft.com/office/drawing/2014/main" id="{3E6AA126-9DDC-4FBE-AEE6-8D0E982B0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2295" y="6121100"/>
            <a:ext cx="1080000" cy="736900"/>
          </a:xfrm>
          <a:custGeom>
            <a:avLst/>
            <a:gdLst>
              <a:gd name="connsiteX0" fmla="*/ 540000 w 1080000"/>
              <a:gd name="connsiteY0" fmla="*/ 0 h 736900"/>
              <a:gd name="connsiteX1" fmla="*/ 1080000 w 1080000"/>
              <a:gd name="connsiteY1" fmla="*/ 540000 h 736900"/>
              <a:gd name="connsiteX2" fmla="*/ 1069029 w 1080000"/>
              <a:gd name="connsiteY2" fmla="*/ 648829 h 736900"/>
              <a:gd name="connsiteX3" fmla="*/ 1041691 w 1080000"/>
              <a:gd name="connsiteY3" fmla="*/ 736900 h 736900"/>
              <a:gd name="connsiteX4" fmla="*/ 38310 w 1080000"/>
              <a:gd name="connsiteY4" fmla="*/ 736900 h 736900"/>
              <a:gd name="connsiteX5" fmla="*/ 10971 w 1080000"/>
              <a:gd name="connsiteY5" fmla="*/ 648829 h 736900"/>
              <a:gd name="connsiteX6" fmla="*/ 0 w 1080000"/>
              <a:gd name="connsiteY6" fmla="*/ 540000 h 736900"/>
              <a:gd name="connsiteX7" fmla="*/ 540000 w 1080000"/>
              <a:gd name="connsiteY7" fmla="*/ 0 h 73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0000" h="736900">
                <a:moveTo>
                  <a:pt x="540000" y="0"/>
                </a:moveTo>
                <a:cubicBezTo>
                  <a:pt x="838234" y="0"/>
                  <a:pt x="1080000" y="241766"/>
                  <a:pt x="1080000" y="540000"/>
                </a:cubicBezTo>
                <a:cubicBezTo>
                  <a:pt x="1080000" y="577280"/>
                  <a:pt x="1076223" y="613676"/>
                  <a:pt x="1069029" y="648829"/>
                </a:cubicBezTo>
                <a:lnTo>
                  <a:pt x="1041691" y="736900"/>
                </a:lnTo>
                <a:lnTo>
                  <a:pt x="38310" y="736900"/>
                </a:lnTo>
                <a:lnTo>
                  <a:pt x="10971" y="648829"/>
                </a:lnTo>
                <a:cubicBezTo>
                  <a:pt x="3778" y="613676"/>
                  <a:pt x="0" y="577280"/>
                  <a:pt x="0" y="540000"/>
                </a:cubicBezTo>
                <a:cubicBezTo>
                  <a:pt x="0" y="241766"/>
                  <a:pt x="241766" y="0"/>
                  <a:pt x="540000" y="0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76200" dir="1926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C563B34-DD53-4FB1-B8C2-8914E01C6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vert="horz" wrap="square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DBA1B0FB-D917-4C8C-928F-313BD683BF39}" type="slidenum">
              <a:rPr lang="en-US" smtClean="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17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925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Placeholder 7" descr="Data Points Digital background">
            <a:extLst>
              <a:ext uri="{FF2B5EF4-FFF2-40B4-BE49-F238E27FC236}">
                <a16:creationId xmlns:a16="http://schemas.microsoft.com/office/drawing/2014/main" id="{5FED7C55-F545-49A1-90FD-D853A25AB45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3C64A91D-E535-4C24-A0E3-96A3810E3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6FC4867-BA3E-4F8E-AB23-684F34DF3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40F1DF5B-353A-4270-8C10-6A1509441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2451237"/>
            <a:ext cx="11090274" cy="1084272"/>
          </a:xfrm>
        </p:spPr>
        <p:txBody>
          <a:bodyPr vert="horz" wrap="square" lIns="0" tIns="0" rIns="0" bIns="0" rtlCol="0" anchor="b" anchorCtr="0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Disability Determination Received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10D835-B454-4270-BB35-86A18730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08/11/2022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7D98D-6710-41D2-B258-E1A1059D2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879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3BDBC526-6DCD-4FF6-8395-D8C22E46E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C15EE852-24F1-4643-8082-AB45CFF2B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1412" y="549275"/>
            <a:ext cx="5437185" cy="1997855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en-US" dirty="0"/>
              <a:t>Process At A Glance</a:t>
            </a:r>
          </a:p>
        </p:txBody>
      </p: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301557C2-9072-409B-88EC-E8577CEFCA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/>
        </p:blipFill>
        <p:spPr>
          <a:xfrm>
            <a:off x="553403" y="882969"/>
            <a:ext cx="5092062" cy="5092062"/>
          </a:xfrm>
          <a:custGeom>
            <a:avLst/>
            <a:gdLst/>
            <a:ahLst/>
            <a:cxnLst/>
            <a:rect l="l" t="t" r="r" b="b"/>
            <a:pathLst>
              <a:path w="5092062" h="5759450">
                <a:moveTo>
                  <a:pt x="0" y="0"/>
                </a:moveTo>
                <a:lnTo>
                  <a:pt x="5092062" y="0"/>
                </a:lnTo>
                <a:lnTo>
                  <a:pt x="5092062" y="5759450"/>
                </a:lnTo>
                <a:lnTo>
                  <a:pt x="0" y="5759450"/>
                </a:lnTo>
                <a:close/>
              </a:path>
            </a:pathLst>
          </a:cu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139825C-53C7-44F4-A064-9795CECD0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01410" y="2677306"/>
            <a:ext cx="5437187" cy="3415519"/>
          </a:xfrm>
        </p:spPr>
        <p:txBody>
          <a:bodyPr vert="horz" wrap="square" lIns="0" tIns="0" rIns="0" bIns="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400" dirty="0"/>
              <a:t>Once a determination is received, the disability page should be updated.  </a:t>
            </a:r>
          </a:p>
          <a:p>
            <a:pPr>
              <a:lnSpc>
                <a:spcPct val="100000"/>
              </a:lnSpc>
            </a:pPr>
            <a:r>
              <a:rPr lang="en-US" sz="1400" dirty="0"/>
              <a:t>If denied, update the page and determine eligibility under applicable program rules.  </a:t>
            </a:r>
          </a:p>
          <a:p>
            <a:pPr>
              <a:lnSpc>
                <a:spcPct val="100000"/>
              </a:lnSpc>
            </a:pPr>
            <a:r>
              <a:rPr lang="en-US" sz="1400" dirty="0"/>
              <a:t>If disability is approved, update the page to reflect they are disabled and enter the diary date from the DDB if applicable.  Run and confirm the case.</a:t>
            </a:r>
          </a:p>
          <a:p>
            <a:pPr>
              <a:lnSpc>
                <a:spcPct val="100000"/>
              </a:lnSpc>
            </a:pPr>
            <a:r>
              <a:rPr lang="en-US" sz="1400" dirty="0"/>
              <a:t>For EMA cases, the red folder will be sent to the agency.  Update the case as applicable and send proper notice of approval or denial. 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If approved, please made note of the MAID on the approval notice as EMA cases do not receive a Forward Health card.  </a:t>
            </a:r>
          </a:p>
          <a:p>
            <a:pPr>
              <a:lnSpc>
                <a:spcPct val="100000"/>
              </a:lnSpc>
            </a:pPr>
            <a:endParaRPr lang="en-US" sz="1400" dirty="0"/>
          </a:p>
          <a:p>
            <a:pPr>
              <a:lnSpc>
                <a:spcPct val="100000"/>
              </a:lnSpc>
            </a:pPr>
            <a:endParaRPr lang="en-US" sz="1400" dirty="0"/>
          </a:p>
          <a:p>
            <a:pPr>
              <a:lnSpc>
                <a:spcPct val="100000"/>
              </a:lnSpc>
            </a:pPr>
            <a:endParaRPr lang="en-US" sz="1400" dirty="0"/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386DB667-0553-4FB8-B0E0-776539934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 vert="horz" wrap="square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alpha val="80000"/>
                  </a:schemeClr>
                </a:solidFill>
              </a:rPr>
              <a:t>08/11/2022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C563B34-DD53-4FB1-B8C2-8914E01C6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vert="horz" wrap="square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DBA1B0FB-D917-4C8C-928F-313BD683BF39}" type="slidenum">
              <a:rPr lang="en-US" smtClean="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19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BE0B57-D9B3-3AA1-DF8A-57EFE9F65172}"/>
              </a:ext>
            </a:extLst>
          </p:cNvPr>
          <p:cNvSpPr txBox="1"/>
          <p:nvPr/>
        </p:nvSpPr>
        <p:spPr>
          <a:xfrm>
            <a:off x="9607638" y="6657945"/>
            <a:ext cx="258436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bestoftheleft.com/_1188_impoverished_imprisoned_and_invisible_disability_justic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267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6426E-F6F6-4A7C-9181-8C3090996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5524" cy="1997855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60D6F-4D0F-4D33-B2A7-159C8583F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677306"/>
            <a:ext cx="4396976" cy="3415519"/>
          </a:xfrm>
        </p:spPr>
        <p:txBody>
          <a:bodyPr/>
          <a:lstStyle/>
          <a:p>
            <a:r>
              <a:rPr lang="en-US" dirty="0"/>
              <a:t>How to complete the disability page</a:t>
            </a:r>
          </a:p>
          <a:p>
            <a:r>
              <a:rPr lang="en-US" dirty="0"/>
              <a:t>How to pend for a DDB determination</a:t>
            </a:r>
          </a:p>
          <a:p>
            <a:r>
              <a:rPr lang="en-US" dirty="0"/>
              <a:t>Presumptive Disability</a:t>
            </a:r>
          </a:p>
          <a:p>
            <a:r>
              <a:rPr lang="en-US" dirty="0"/>
              <a:t>Childless Adults EMA processing</a:t>
            </a:r>
          </a:p>
          <a:p>
            <a:r>
              <a:rPr lang="en-US" dirty="0"/>
              <a:t>Disability Determination Received</a:t>
            </a:r>
          </a:p>
          <a:p>
            <a:r>
              <a:rPr lang="en-US" dirty="0"/>
              <a:t>Best Practices</a:t>
            </a:r>
          </a:p>
          <a:p>
            <a:endParaRPr lang="en-US" dirty="0"/>
          </a:p>
        </p:txBody>
      </p:sp>
      <p:pic>
        <p:nvPicPr>
          <p:cNvPr id="8" name="Picture Placeholder 7" descr="Digital Data">
            <a:extLst>
              <a:ext uri="{FF2B5EF4-FFF2-40B4-BE49-F238E27FC236}">
                <a16:creationId xmlns:a16="http://schemas.microsoft.com/office/drawing/2014/main" id="{06D2324F-3B7B-45EF-9584-C8EADD2C8C0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8928" y="1596771"/>
            <a:ext cx="3448558" cy="3448558"/>
          </a:xfrm>
        </p:spPr>
      </p:pic>
      <p:pic>
        <p:nvPicPr>
          <p:cNvPr id="10" name="Picture Placeholder 9" descr="Data Points ">
            <a:extLst>
              <a:ext uri="{FF2B5EF4-FFF2-40B4-BE49-F238E27FC236}">
                <a16:creationId xmlns:a16="http://schemas.microsoft.com/office/drawing/2014/main" id="{71F862F9-0E8A-4DB9-8083-1C3AA6E5D77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18575" y="596392"/>
            <a:ext cx="2263776" cy="2263776"/>
          </a:xfrm>
        </p:spPr>
      </p:pic>
      <p:pic>
        <p:nvPicPr>
          <p:cNvPr id="12" name="Picture Placeholder 11" descr="Data Background">
            <a:extLst>
              <a:ext uri="{FF2B5EF4-FFF2-40B4-BE49-F238E27FC236}">
                <a16:creationId xmlns:a16="http://schemas.microsoft.com/office/drawing/2014/main" id="{A63F39B9-0715-40B5-8ECB-9B983F99C69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91612" y="3324733"/>
            <a:ext cx="2936876" cy="2936876"/>
          </a:xfrm>
        </p:spPr>
      </p:pic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915FE2C5-E66A-4405-B19E-2C5C546C98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/>
          <a:lstStyle/>
          <a:p>
            <a:r>
              <a:rPr lang="en-US"/>
              <a:t>08/11/2022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B199C97-F175-437D-8311-DB662925C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2348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Placeholder 7" descr="Data Points Digital background">
            <a:extLst>
              <a:ext uri="{FF2B5EF4-FFF2-40B4-BE49-F238E27FC236}">
                <a16:creationId xmlns:a16="http://schemas.microsoft.com/office/drawing/2014/main" id="{5FED7C55-F545-49A1-90FD-D853A25AB45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3C64A91D-E535-4C24-A0E3-96A3810E3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6FC4867-BA3E-4F8E-AB23-684F34DF3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40F1DF5B-353A-4270-8C10-6A1509441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2451237"/>
            <a:ext cx="11090274" cy="1084272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6000" dirty="0"/>
              <a:t>Best Practices</a:t>
            </a:r>
            <a:endParaRPr lang="en-US" sz="6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10D835-B454-4270-BB35-86A18730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08/11/2022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7D98D-6710-41D2-B258-E1A1059D2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5987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7788B34-4190-4916-9048-47720EA5A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/>
          <a:lstStyle/>
          <a:p>
            <a:r>
              <a:rPr lang="en-US" dirty="0"/>
              <a:t>Best Practices	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BA415A0-3B77-43FB-A408-5F1DA4B0A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3563936" cy="535354"/>
          </a:xfrm>
        </p:spPr>
        <p:txBody>
          <a:bodyPr/>
          <a:lstStyle/>
          <a:p>
            <a:r>
              <a:rPr lang="en-US" dirty="0"/>
              <a:t>Verified Disability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598ECEC-4413-4244-8F21-0076EC511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476" y="2432304"/>
            <a:ext cx="3563936" cy="3515555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Be sure all page information is complete.  </a:t>
            </a:r>
          </a:p>
          <a:p>
            <a:pPr lvl="0"/>
            <a:r>
              <a:rPr lang="en-US" dirty="0"/>
              <a:t>If there is FoodShare, be sure those items are marked.  The budget is calculated differently for EBD individuals.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A63626D-0E6E-4023-ABFC-A744C98621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41573" y="1731375"/>
            <a:ext cx="3566160" cy="535354"/>
          </a:xfrm>
        </p:spPr>
        <p:txBody>
          <a:bodyPr/>
          <a:lstStyle/>
          <a:p>
            <a:r>
              <a:rPr lang="en-US" dirty="0"/>
              <a:t>Pending Disability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58E9390-685C-4BAD-BFAD-EC56E81C47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41573" y="2427370"/>
            <a:ext cx="3508755" cy="3515555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Disability forms missing a signature can be completed telephonically (PH 9.4.1.5)</a:t>
            </a:r>
          </a:p>
          <a:p>
            <a:pPr lvl="0"/>
            <a:r>
              <a:rPr lang="en-US" dirty="0"/>
              <a:t>EMA and WISPACT cases must be sent manually to the DDB </a:t>
            </a:r>
          </a:p>
          <a:p>
            <a:pPr lvl="0"/>
            <a:r>
              <a:rPr lang="en-US" dirty="0"/>
              <a:t>The case must be otherwise eligible and only pending disability to send to the DDB</a:t>
            </a:r>
          </a:p>
          <a:p>
            <a:r>
              <a:rPr lang="en-US" dirty="0"/>
              <a:t>Check the case to ensure transmission the next day</a:t>
            </a:r>
          </a:p>
          <a:p>
            <a:r>
              <a:rPr lang="en-US" dirty="0"/>
              <a:t>Use the troubleshooting steps in PH 9.4.7 before sending to the state</a:t>
            </a:r>
          </a:p>
          <a:p>
            <a:r>
              <a:rPr lang="en-US" dirty="0"/>
              <a:t>Make sure all forms are coded properly in ECF, including any REP forms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4A9BC34-CFDB-4D7A-8D6C-1CE608D090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139659" y="1731375"/>
            <a:ext cx="3566160" cy="535354"/>
          </a:xfrm>
        </p:spPr>
        <p:txBody>
          <a:bodyPr/>
          <a:lstStyle/>
          <a:p>
            <a:r>
              <a:rPr lang="en-US" dirty="0"/>
              <a:t>Presumptive Disability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D014E48-5DD9-49CE-AD5B-0FEF69204F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39659" y="2427370"/>
            <a:ext cx="3508755" cy="3515555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Eligibility begins the day we receive the form.</a:t>
            </a:r>
          </a:p>
          <a:p>
            <a:pPr lvl="0"/>
            <a:r>
              <a:rPr lang="en-US" dirty="0"/>
              <a:t>Suppress any notices to avoid errors and send a manual notice </a:t>
            </a:r>
          </a:p>
          <a:p>
            <a:pPr lvl="0"/>
            <a:r>
              <a:rPr lang="en-US" dirty="0"/>
              <a:t>Certify for the duration of the emergency (use your best judgement)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D236478C-E242-44E0-8357-C72C9B588C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/>
          <a:lstStyle/>
          <a:p>
            <a:r>
              <a:rPr lang="en-US"/>
              <a:t>08/11/2022</a:t>
            </a:r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F0A8666-4477-461C-A79D-E91232EE9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470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Placeholder 26" descr="Data Points Digital background">
            <a:extLst>
              <a:ext uri="{FF2B5EF4-FFF2-40B4-BE49-F238E27FC236}">
                <a16:creationId xmlns:a16="http://schemas.microsoft.com/office/drawing/2014/main" id="{9E660784-34E2-4CDA-926A-DDD6AAF3504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5" r="1" b="12700"/>
          <a:stretch/>
        </p:blipFill>
        <p:spPr>
          <a:xfrm>
            <a:off x="4550902" y="3350526"/>
            <a:ext cx="7641101" cy="3507476"/>
          </a:xfrm>
          <a:custGeom>
            <a:avLst/>
            <a:gdLst/>
            <a:ahLst/>
            <a:cxnLst/>
            <a:rect l="l" t="t" r="r" b="b"/>
            <a:pathLst>
              <a:path w="7641101" h="3429001">
                <a:moveTo>
                  <a:pt x="0" y="0"/>
                </a:moveTo>
                <a:lnTo>
                  <a:pt x="7641101" y="0"/>
                </a:lnTo>
                <a:lnTo>
                  <a:pt x="7641101" y="3429001"/>
                </a:lnTo>
                <a:lnTo>
                  <a:pt x="0" y="3429001"/>
                </a:lnTo>
                <a:close/>
              </a:path>
            </a:pathLst>
          </a:custGeom>
        </p:spPr>
      </p:pic>
      <p:pic>
        <p:nvPicPr>
          <p:cNvPr id="33" name="Picture Placeholder 32" descr="Data Points Digital background">
            <a:extLst>
              <a:ext uri="{FF2B5EF4-FFF2-40B4-BE49-F238E27FC236}">
                <a16:creationId xmlns:a16="http://schemas.microsoft.com/office/drawing/2014/main" id="{48106962-23C6-4DFE-BB3A-E5FFF03F38C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0925"/>
          <a:stretch/>
        </p:blipFill>
        <p:spPr>
          <a:xfrm>
            <a:off x="4550896" y="-3"/>
            <a:ext cx="7641102" cy="3429002"/>
          </a:xfrm>
          <a:custGeom>
            <a:avLst/>
            <a:gdLst/>
            <a:ahLst/>
            <a:cxnLst/>
            <a:rect l="l" t="t" r="r" b="b"/>
            <a:pathLst>
              <a:path w="7641102" h="3429002">
                <a:moveTo>
                  <a:pt x="0" y="0"/>
                </a:moveTo>
                <a:lnTo>
                  <a:pt x="7641102" y="0"/>
                </a:lnTo>
                <a:lnTo>
                  <a:pt x="7641102" y="3429002"/>
                </a:lnTo>
                <a:lnTo>
                  <a:pt x="0" y="3429002"/>
                </a:lnTo>
                <a:close/>
              </a:path>
            </a:pathLst>
          </a:cu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CF03DCF1-A2E9-4508-9109-04925CE1A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16388" y="287518"/>
            <a:ext cx="1335600" cy="1262947"/>
            <a:chOff x="7735641" y="2106638"/>
            <a:chExt cx="1335600" cy="1262947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71053FCC-4A78-4796-B809-1564F77348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>
              <a:off x="7735641" y="210663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10200000" scaled="0"/>
            </a:gradFill>
            <a:ln>
              <a:noFill/>
            </a:ln>
            <a:effectLst>
              <a:innerShdw blurRad="254000" dist="101600" dir="42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CDA5B55E-E932-4F94-9EE3-99602920EB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8261241" y="2453712"/>
              <a:ext cx="540000" cy="1080000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2" name="Title 21">
            <a:extLst>
              <a:ext uri="{FF2B5EF4-FFF2-40B4-BE49-F238E27FC236}">
                <a16:creationId xmlns:a16="http://schemas.microsoft.com/office/drawing/2014/main" id="{F8FAEED9-1ECD-45F9-87A0-9394BAEAB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4" y="1333379"/>
            <a:ext cx="3565524" cy="2250553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E05BC49-0F00-4C85-9AF5-A0CC5B39C8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3E305-6365-4345-8BD1-4A31C61D96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 vert="horz" wrap="square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alpha val="80000"/>
                  </a:schemeClr>
                </a:solidFill>
              </a:rPr>
              <a:t>08/11/2022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60F23-FB58-4EF8-82FD-E86CED25F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vert="horz" wrap="square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DBA1B0FB-D917-4C8C-928F-313BD683BF39}" type="slidenum">
              <a:rPr lang="en-US" smtClean="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22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798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Placeholder 7" descr="Data Points Digital background">
            <a:extLst>
              <a:ext uri="{FF2B5EF4-FFF2-40B4-BE49-F238E27FC236}">
                <a16:creationId xmlns:a16="http://schemas.microsoft.com/office/drawing/2014/main" id="{5FED7C55-F545-49A1-90FD-D853A25AB45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3C64A91D-E535-4C24-A0E3-96A3810E3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6FC4867-BA3E-4F8E-AB23-684F34DF3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40F1DF5B-353A-4270-8C10-6A1509441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2451237"/>
            <a:ext cx="11090274" cy="1084272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Completing The Disability Page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10D835-B454-4270-BB35-86A18730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08/11/2022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7D98D-6710-41D2-B258-E1A1059D2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021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3BDBC526-6DCD-4FF6-8395-D8C22E46E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E174092-82D3-44E0-8948-4096232ED0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4" y="549275"/>
            <a:ext cx="3565524" cy="1997855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Verified Disability 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F2D4ED5-DC78-4C88-97AA-483206C53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70793" y="0"/>
            <a:ext cx="1468514" cy="1521012"/>
            <a:chOff x="5236793" y="2432482"/>
            <a:chExt cx="1468514" cy="1521012"/>
          </a:xfrm>
        </p:grpSpPr>
        <p:sp>
          <p:nvSpPr>
            <p:cNvPr id="42" name="Freeform 5">
              <a:extLst>
                <a:ext uri="{FF2B5EF4-FFF2-40B4-BE49-F238E27FC236}">
                  <a16:creationId xmlns:a16="http://schemas.microsoft.com/office/drawing/2014/main" id="{0DE0B65A-4839-40B2-BA92-1464FEADBA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463135" y="2432482"/>
              <a:ext cx="1242172" cy="729202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4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Freeform 6">
              <a:extLst>
                <a:ext uri="{FF2B5EF4-FFF2-40B4-BE49-F238E27FC236}">
                  <a16:creationId xmlns:a16="http://schemas.microsoft.com/office/drawing/2014/main" id="{842A0A68-39DD-4DA7-BAD5-63B9C1398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236793" y="2566400"/>
              <a:ext cx="611884" cy="1076550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4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21A69E50-7E10-45C3-B4F2-19DBA7748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765469" y="2876944"/>
              <a:ext cx="630288" cy="1076550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40000"/>
                    <a:lumOff val="60000"/>
                    <a:alpha val="6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508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6" name="Oval 45">
            <a:extLst>
              <a:ext uri="{FF2B5EF4-FFF2-40B4-BE49-F238E27FC236}">
                <a16:creationId xmlns:a16="http://schemas.microsoft.com/office/drawing/2014/main" id="{D166A8AB-8924-421C-BCED-B54DBC405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77897" y="5497189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C511AA-D560-3827-20D4-BD52465DF3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3" y="2677306"/>
            <a:ext cx="3565525" cy="3415519"/>
          </a:xfrm>
        </p:spPr>
        <p:txBody>
          <a:bodyPr vert="horz" wrap="square" lIns="0" tIns="0" rIns="0" bIns="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If an individual has a verified disability with Social Security through Supplemental Security Income or Social Security Disability, a disability page must be entered.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D2C8A8C-DC71-AD94-2B17-534AE8031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256" y="142365"/>
            <a:ext cx="7368398" cy="6484191"/>
          </a:xfrm>
          <a:custGeom>
            <a:avLst/>
            <a:gdLst/>
            <a:ahLst/>
            <a:cxnLst/>
            <a:rect l="l" t="t" r="r" b="b"/>
            <a:pathLst>
              <a:path w="7090237" h="5759451">
                <a:moveTo>
                  <a:pt x="0" y="0"/>
                </a:moveTo>
                <a:lnTo>
                  <a:pt x="7090237" y="0"/>
                </a:lnTo>
                <a:lnTo>
                  <a:pt x="7090237" y="5759451"/>
                </a:lnTo>
                <a:lnTo>
                  <a:pt x="0" y="5759451"/>
                </a:lnTo>
                <a:close/>
              </a:path>
            </a:pathLst>
          </a:cu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C33DF-36C9-49E9-B48D-A320B179C4D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948863" y="6507212"/>
            <a:ext cx="1692274" cy="153888"/>
          </a:xfrm>
        </p:spPr>
        <p:txBody>
          <a:bodyPr vert="horz" wrap="square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DBA1B0FB-D917-4C8C-928F-313BD683BF39}" type="slidenum">
              <a:rPr lang="en-US" smtClean="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286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3BDBC526-6DCD-4FF6-8395-D8C22E46E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F2D4ED5-DC78-4C88-97AA-483206C53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70793" y="0"/>
            <a:ext cx="1468514" cy="1521012"/>
            <a:chOff x="5236793" y="2432482"/>
            <a:chExt cx="1468514" cy="1521012"/>
          </a:xfrm>
        </p:grpSpPr>
        <p:sp>
          <p:nvSpPr>
            <p:cNvPr id="42" name="Freeform 5">
              <a:extLst>
                <a:ext uri="{FF2B5EF4-FFF2-40B4-BE49-F238E27FC236}">
                  <a16:creationId xmlns:a16="http://schemas.microsoft.com/office/drawing/2014/main" id="{0DE0B65A-4839-40B2-BA92-1464FEADBA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463135" y="2432482"/>
              <a:ext cx="1242172" cy="729202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4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Freeform 6">
              <a:extLst>
                <a:ext uri="{FF2B5EF4-FFF2-40B4-BE49-F238E27FC236}">
                  <a16:creationId xmlns:a16="http://schemas.microsoft.com/office/drawing/2014/main" id="{842A0A68-39DD-4DA7-BAD5-63B9C1398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236793" y="2566400"/>
              <a:ext cx="611884" cy="1076550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4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21A69E50-7E10-45C3-B4F2-19DBA7748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765469" y="2876944"/>
              <a:ext cx="630288" cy="1076550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40000"/>
                    <a:lumOff val="60000"/>
                    <a:alpha val="6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508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6" name="Oval 45">
            <a:extLst>
              <a:ext uri="{FF2B5EF4-FFF2-40B4-BE49-F238E27FC236}">
                <a16:creationId xmlns:a16="http://schemas.microsoft.com/office/drawing/2014/main" id="{D166A8AB-8924-421C-BCED-B54DBC405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77897" y="5497189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C511AA-D560-3827-20D4-BD52465DF3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3" y="1448972"/>
            <a:ext cx="3565525" cy="4643854"/>
          </a:xfrm>
        </p:spPr>
        <p:txBody>
          <a:bodyPr vert="horz" wrap="square" lIns="0" tIns="0" rIns="0" bIns="0" rtlCol="0" anchor="t"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Answer Yes to the appropriate questions.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If an individual has been determined blind, this should be marked if we have that information.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Has the individual been established as disabled by DDB should be marked Yes for anyone with an SSI/SSDI payment.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Has the individual been established MAPP disabled by the DDB should be marked yes as well.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The FoodShare disabled question will default to Yes when you select Yes for the other two questions.  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D2C8A8C-DC71-AD94-2B17-534AE80314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191"/>
          <a:stretch/>
        </p:blipFill>
        <p:spPr>
          <a:xfrm>
            <a:off x="4588276" y="1995392"/>
            <a:ext cx="7368398" cy="2516429"/>
          </a:xfrm>
          <a:custGeom>
            <a:avLst/>
            <a:gdLst/>
            <a:ahLst/>
            <a:cxnLst/>
            <a:rect l="l" t="t" r="r" b="b"/>
            <a:pathLst>
              <a:path w="7090237" h="5759451">
                <a:moveTo>
                  <a:pt x="0" y="0"/>
                </a:moveTo>
                <a:lnTo>
                  <a:pt x="7090237" y="0"/>
                </a:lnTo>
                <a:lnTo>
                  <a:pt x="7090237" y="5759451"/>
                </a:lnTo>
                <a:lnTo>
                  <a:pt x="0" y="5759451"/>
                </a:lnTo>
                <a:close/>
              </a:path>
            </a:pathLst>
          </a:cu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C33DF-36C9-49E9-B48D-A320B179C4D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948863" y="6507212"/>
            <a:ext cx="1692274" cy="153888"/>
          </a:xfrm>
        </p:spPr>
        <p:txBody>
          <a:bodyPr vert="horz" wrap="square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DBA1B0FB-D917-4C8C-928F-313BD683BF39}" type="slidenum">
              <a:rPr lang="en-US" smtClean="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589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3BDBC526-6DCD-4FF6-8395-D8C22E46E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F2D4ED5-DC78-4C88-97AA-483206C53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70793" y="0"/>
            <a:ext cx="1468514" cy="1521012"/>
            <a:chOff x="5236793" y="2432482"/>
            <a:chExt cx="1468514" cy="1521012"/>
          </a:xfrm>
        </p:grpSpPr>
        <p:sp>
          <p:nvSpPr>
            <p:cNvPr id="42" name="Freeform 5">
              <a:extLst>
                <a:ext uri="{FF2B5EF4-FFF2-40B4-BE49-F238E27FC236}">
                  <a16:creationId xmlns:a16="http://schemas.microsoft.com/office/drawing/2014/main" id="{0DE0B65A-4839-40B2-BA92-1464FEADBA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463135" y="2432482"/>
              <a:ext cx="1242172" cy="729202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4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Freeform 6">
              <a:extLst>
                <a:ext uri="{FF2B5EF4-FFF2-40B4-BE49-F238E27FC236}">
                  <a16:creationId xmlns:a16="http://schemas.microsoft.com/office/drawing/2014/main" id="{842A0A68-39DD-4DA7-BAD5-63B9C1398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236793" y="2566400"/>
              <a:ext cx="611884" cy="1076550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4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21A69E50-7E10-45C3-B4F2-19DBA7748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765469" y="2876944"/>
              <a:ext cx="630288" cy="1076550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40000"/>
                    <a:lumOff val="60000"/>
                    <a:alpha val="6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508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6" name="Oval 45">
            <a:extLst>
              <a:ext uri="{FF2B5EF4-FFF2-40B4-BE49-F238E27FC236}">
                <a16:creationId xmlns:a16="http://schemas.microsoft.com/office/drawing/2014/main" id="{D166A8AB-8924-421C-BCED-B54DBC405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77897" y="5497189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C511AA-D560-3827-20D4-BD52465DF3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7877" y="1305189"/>
            <a:ext cx="3565525" cy="4643854"/>
          </a:xfrm>
        </p:spPr>
        <p:txBody>
          <a:bodyPr vert="horz" wrap="square" lIns="0" tIns="0" rIns="0" bIns="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Since the disability is verified, the Application Status section can be marked No.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Refer to SOLQ to obtain a disability onset date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There will not be a diary date for cases with an existing disability through SSA.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If there is FoodShare, the question about currently able to work can be updated to Yes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If they are disabled and need a caretaker, this would require verification per FoodShare policy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C33DF-36C9-49E9-B48D-A320B179C4D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948863" y="6507212"/>
            <a:ext cx="1692274" cy="153888"/>
          </a:xfrm>
        </p:spPr>
        <p:txBody>
          <a:bodyPr vert="horz" wrap="square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DBA1B0FB-D917-4C8C-928F-313BD683BF39}" type="slidenum">
              <a:rPr lang="en-US" smtClean="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2B9445-EB9F-F030-D06B-6428E89B9B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514" b="7986"/>
          <a:stretch/>
        </p:blipFill>
        <p:spPr>
          <a:xfrm>
            <a:off x="4175126" y="1868165"/>
            <a:ext cx="7800975" cy="298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629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Placeholder 7" descr="Data Points Digital background">
            <a:extLst>
              <a:ext uri="{FF2B5EF4-FFF2-40B4-BE49-F238E27FC236}">
                <a16:creationId xmlns:a16="http://schemas.microsoft.com/office/drawing/2014/main" id="{5FED7C55-F545-49A1-90FD-D853A25AB45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3C64A91D-E535-4C24-A0E3-96A3810E3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6FC4867-BA3E-4F8E-AB23-684F34DF3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40F1DF5B-353A-4270-8C10-6A1509441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2451237"/>
            <a:ext cx="11090274" cy="1084272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Pending for Disability Status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10D835-B454-4270-BB35-86A18730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08/11/2022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7D98D-6710-41D2-B258-E1A1059D2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202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50">
            <a:extLst>
              <a:ext uri="{FF2B5EF4-FFF2-40B4-BE49-F238E27FC236}">
                <a16:creationId xmlns:a16="http://schemas.microsoft.com/office/drawing/2014/main" id="{3BDBC526-6DCD-4FF6-8395-D8C22E46E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66" name="Freeform: Shape 51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7" name="Oval 52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8" name="Oval 53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9" name="Freeform: Shape 54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 useBgFill="1">
        <p:nvSpPr>
          <p:cNvPr id="70" name="Rectangle 56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E174092-82D3-44E0-8948-4096232ED0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4" y="369191"/>
            <a:ext cx="11090272" cy="1305373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Reported Disability – Initial Request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57C0A6-DD96-169F-A4C6-974E17BEA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64" y="1859877"/>
            <a:ext cx="6973882" cy="3138246"/>
          </a:xfrm>
          <a:custGeom>
            <a:avLst/>
            <a:gdLst/>
            <a:ahLst/>
            <a:cxnLst/>
            <a:rect l="l" t="t" r="r" b="b"/>
            <a:pathLst>
              <a:path w="6973882" h="5759451">
                <a:moveTo>
                  <a:pt x="0" y="0"/>
                </a:moveTo>
                <a:lnTo>
                  <a:pt x="6973882" y="0"/>
                </a:lnTo>
                <a:lnTo>
                  <a:pt x="6973882" y="5759451"/>
                </a:lnTo>
                <a:lnTo>
                  <a:pt x="0" y="5759451"/>
                </a:lnTo>
                <a:close/>
              </a:path>
            </a:pathLst>
          </a:cu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C511AA-D560-3827-20D4-BD52465DF3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34287" y="1775836"/>
            <a:ext cx="3565525" cy="4426659"/>
          </a:xfrm>
        </p:spPr>
        <p:txBody>
          <a:bodyPr vert="horz" wrap="square" lIns="0" tIns="0" rIns="0" bIns="0" rtlCol="0" anchor="t"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When an individual does not have a verified disability status through Social Security and has not had a disability determined, the case must be pended and a verification request sent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The questions related to being disabled should be marked yes with a ? Or Q? entered.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The MADA and Authorization questions should also be marked ?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You must mail these forms to the customer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Use the application date as the disability onset date unless the client reports another date.</a:t>
            </a:r>
          </a:p>
          <a:p>
            <a:pPr marL="0" indent="0"/>
            <a:endParaRPr lang="en-US" sz="1600" dirty="0"/>
          </a:p>
        </p:txBody>
      </p:sp>
      <p:sp>
        <p:nvSpPr>
          <p:cNvPr id="71" name="Oval 58">
            <a:extLst>
              <a:ext uri="{FF2B5EF4-FFF2-40B4-BE49-F238E27FC236}">
                <a16:creationId xmlns:a16="http://schemas.microsoft.com/office/drawing/2014/main" id="{FD3E50C4-0603-4524-A349-442067B88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05125" y="4432523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C33DF-36C9-49E9-B48D-A320B179C4D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948863" y="6507212"/>
            <a:ext cx="1692274" cy="153888"/>
          </a:xfrm>
        </p:spPr>
        <p:txBody>
          <a:bodyPr vert="horz" wrap="square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DBA1B0FB-D917-4C8C-928F-313BD683BF39}" type="slidenum">
              <a:rPr lang="en-US" smtClean="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970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3BDBC526-6DCD-4FF6-8395-D8C22E46E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C15EE852-24F1-4643-8082-AB45CFF2B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80363"/>
            <a:ext cx="5437188" cy="1333055"/>
          </a:xfrm>
        </p:spPr>
        <p:txBody>
          <a:bodyPr vert="horz" wrap="square" lIns="0" tIns="0" rIns="0" bIns="0" rtlCol="0" anchor="t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Other Considerations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1F8F457-0192-4F9A-9EEF-D784521FA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02932" y="412017"/>
            <a:ext cx="667800" cy="631474"/>
            <a:chOff x="8069541" y="1262702"/>
            <a:chExt cx="667800" cy="631474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11A27EA-330C-4F31-9051-19CBAE9788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>
              <a:off x="8069541" y="1262702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10200000" scaled="0"/>
            </a:gradFill>
            <a:ln>
              <a:noFill/>
            </a:ln>
            <a:effectLst>
              <a:innerShdw blurRad="127000" dist="50800" dir="42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86FC59F-EC76-4A7A-AF75-507FBE3B5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8332341" y="1436239"/>
              <a:ext cx="270000" cy="540000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8" name="Picture Placeholder 17" descr="Senior on a wheelchair">
            <a:extLst>
              <a:ext uri="{FF2B5EF4-FFF2-40B4-BE49-F238E27FC236}">
                <a16:creationId xmlns:a16="http://schemas.microsoft.com/office/drawing/2014/main" id="{301557C2-9072-409B-88EC-E8577CEFCA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1924" r="-2" b="-2"/>
          <a:stretch/>
        </p:blipFill>
        <p:spPr>
          <a:xfrm>
            <a:off x="550863" y="2530474"/>
            <a:ext cx="5773738" cy="3779838"/>
          </a:xfrm>
          <a:custGeom>
            <a:avLst/>
            <a:gdLst/>
            <a:ahLst/>
            <a:cxnLst/>
            <a:rect l="l" t="t" r="r" b="b"/>
            <a:pathLst>
              <a:path w="5773738" h="3779838">
                <a:moveTo>
                  <a:pt x="0" y="0"/>
                </a:moveTo>
                <a:lnTo>
                  <a:pt x="5773738" y="0"/>
                </a:lnTo>
                <a:lnTo>
                  <a:pt x="5773738" y="3779838"/>
                </a:lnTo>
                <a:lnTo>
                  <a:pt x="0" y="3779838"/>
                </a:lnTo>
                <a:close/>
              </a:path>
            </a:pathLst>
          </a:cu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139825C-53C7-44F4-A064-9795CECD0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40575" y="1520825"/>
            <a:ext cx="4500562" cy="4572000"/>
          </a:xfrm>
        </p:spPr>
        <p:txBody>
          <a:bodyPr vert="horz" wrap="square" lIns="0" tIns="0" rIns="0" bIns="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If the question related to MAPP is marked yes, there must be a MAPP page entered also.  </a:t>
            </a:r>
            <a:endParaRPr lang="en-US" sz="1600"/>
          </a:p>
          <a:p>
            <a:pPr>
              <a:lnSpc>
                <a:spcPct val="100000"/>
              </a:lnSpc>
            </a:pPr>
            <a:r>
              <a:rPr lang="en-US" sz="1600" dirty="0"/>
              <a:t>If there isn’t the ADDD and MADA in ECF, the case will not transmit.  </a:t>
            </a:r>
            <a:endParaRPr lang="en-US" sz="1600"/>
          </a:p>
          <a:p>
            <a:pPr>
              <a:lnSpc>
                <a:spcPct val="100000"/>
              </a:lnSpc>
            </a:pPr>
            <a:r>
              <a:rPr lang="en-US" sz="1600" dirty="0"/>
              <a:t>If there is an authorized representative screen and the form is not in ECF, the case will not transmit.</a:t>
            </a:r>
            <a:endParaRPr lang="en-US" sz="1600"/>
          </a:p>
          <a:p>
            <a:pPr>
              <a:lnSpc>
                <a:spcPct val="100000"/>
              </a:lnSpc>
            </a:pPr>
            <a:r>
              <a:rPr lang="en-US" sz="1600" dirty="0"/>
              <a:t>The case must not be pending for anything other than disability, or the case will not transmit.</a:t>
            </a:r>
            <a:endParaRPr lang="en-US" sz="1600"/>
          </a:p>
          <a:p>
            <a:pPr>
              <a:lnSpc>
                <a:spcPct val="100000"/>
              </a:lnSpc>
            </a:pPr>
            <a:r>
              <a:rPr lang="en-US" sz="1600" dirty="0"/>
              <a:t>The client must be non-financially and financially eligible to send the DDB determination (excludes EMA cases)</a:t>
            </a:r>
            <a:endParaRPr lang="en-US" sz="1600"/>
          </a:p>
          <a:p>
            <a:pPr>
              <a:lnSpc>
                <a:spcPct val="100000"/>
              </a:lnSpc>
            </a:pPr>
            <a:r>
              <a:rPr lang="en-US" sz="1600" dirty="0"/>
              <a:t>A green banner will pop up stating the case will be transmitted to the DDB if all items are submitted.</a:t>
            </a:r>
            <a:endParaRPr lang="en-US" sz="1600"/>
          </a:p>
          <a:p>
            <a:pPr>
              <a:lnSpc>
                <a:spcPct val="100000"/>
              </a:lnSpc>
            </a:pPr>
            <a:endParaRPr lang="en-US" sz="1600"/>
          </a:p>
          <a:p>
            <a:pPr marL="0">
              <a:lnSpc>
                <a:spcPct val="100000"/>
              </a:lnSpc>
            </a:pPr>
            <a:endParaRPr lang="en-US" sz="1600"/>
          </a:p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386DB667-0553-4FB8-B0E0-776539934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 vert="horz" wrap="square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alpha val="80000"/>
                  </a:schemeClr>
                </a:solidFill>
              </a:rPr>
              <a:t>08/11/2022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3E6AA126-9DDC-4FBE-AEE6-8D0E982B0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2295" y="6121100"/>
            <a:ext cx="1080000" cy="736900"/>
          </a:xfrm>
          <a:custGeom>
            <a:avLst/>
            <a:gdLst>
              <a:gd name="connsiteX0" fmla="*/ 540000 w 1080000"/>
              <a:gd name="connsiteY0" fmla="*/ 0 h 736900"/>
              <a:gd name="connsiteX1" fmla="*/ 1080000 w 1080000"/>
              <a:gd name="connsiteY1" fmla="*/ 540000 h 736900"/>
              <a:gd name="connsiteX2" fmla="*/ 1069029 w 1080000"/>
              <a:gd name="connsiteY2" fmla="*/ 648829 h 736900"/>
              <a:gd name="connsiteX3" fmla="*/ 1041691 w 1080000"/>
              <a:gd name="connsiteY3" fmla="*/ 736900 h 736900"/>
              <a:gd name="connsiteX4" fmla="*/ 38310 w 1080000"/>
              <a:gd name="connsiteY4" fmla="*/ 736900 h 736900"/>
              <a:gd name="connsiteX5" fmla="*/ 10971 w 1080000"/>
              <a:gd name="connsiteY5" fmla="*/ 648829 h 736900"/>
              <a:gd name="connsiteX6" fmla="*/ 0 w 1080000"/>
              <a:gd name="connsiteY6" fmla="*/ 540000 h 736900"/>
              <a:gd name="connsiteX7" fmla="*/ 540000 w 1080000"/>
              <a:gd name="connsiteY7" fmla="*/ 0 h 73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0000" h="736900">
                <a:moveTo>
                  <a:pt x="540000" y="0"/>
                </a:moveTo>
                <a:cubicBezTo>
                  <a:pt x="838234" y="0"/>
                  <a:pt x="1080000" y="241766"/>
                  <a:pt x="1080000" y="540000"/>
                </a:cubicBezTo>
                <a:cubicBezTo>
                  <a:pt x="1080000" y="577280"/>
                  <a:pt x="1076223" y="613676"/>
                  <a:pt x="1069029" y="648829"/>
                </a:cubicBezTo>
                <a:lnTo>
                  <a:pt x="1041691" y="736900"/>
                </a:lnTo>
                <a:lnTo>
                  <a:pt x="38310" y="736900"/>
                </a:lnTo>
                <a:lnTo>
                  <a:pt x="10971" y="648829"/>
                </a:lnTo>
                <a:cubicBezTo>
                  <a:pt x="3778" y="613676"/>
                  <a:pt x="0" y="577280"/>
                  <a:pt x="0" y="540000"/>
                </a:cubicBezTo>
                <a:cubicBezTo>
                  <a:pt x="0" y="241766"/>
                  <a:pt x="241766" y="0"/>
                  <a:pt x="540000" y="0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76200" dir="1926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C563B34-DD53-4FB1-B8C2-8914E01C6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vert="horz" wrap="square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DBA1B0FB-D917-4C8C-928F-313BD683BF39}" type="slidenum">
              <a:rPr lang="en-US" smtClean="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18310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Walbaum Display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811A92-D464-4AC4-A396-BA73B10CEEA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904751AB-E840-446F-8D49-E697067EC8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4876F9-7AE1-498D-B8FE-1E3AD703D2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{D9FD4CD8-AF7E-48A7-A9F5-CC38979FACFC}tf33713516_win32</Template>
  <TotalTime>137</TotalTime>
  <Words>1294</Words>
  <Application>Microsoft Office PowerPoint</Application>
  <PresentationFormat>Widescreen</PresentationFormat>
  <Paragraphs>147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Gill Sans MT</vt:lpstr>
      <vt:lpstr>Walbaum Display</vt:lpstr>
      <vt:lpstr>3DFloatVTI</vt:lpstr>
      <vt:lpstr>Disability &amp; Medicaid</vt:lpstr>
      <vt:lpstr>Agenda</vt:lpstr>
      <vt:lpstr>Completing The Disability Page</vt:lpstr>
      <vt:lpstr>Verified Disability </vt:lpstr>
      <vt:lpstr>PowerPoint Presentation</vt:lpstr>
      <vt:lpstr>PowerPoint Presentation</vt:lpstr>
      <vt:lpstr>Pending for Disability Status</vt:lpstr>
      <vt:lpstr>Reported Disability – Initial Request</vt:lpstr>
      <vt:lpstr>Other Considerations</vt:lpstr>
      <vt:lpstr>Reported Disability – Paperwork Received </vt:lpstr>
      <vt:lpstr>Reported Disability – Paperwork Received </vt:lpstr>
      <vt:lpstr>Presumptive Disability</vt:lpstr>
      <vt:lpstr>Presumptive Disability</vt:lpstr>
      <vt:lpstr>Process At A Glance</vt:lpstr>
      <vt:lpstr>Process At A Glance</vt:lpstr>
      <vt:lpstr>Childless Adults EMA Process</vt:lpstr>
      <vt:lpstr>Process At A Glance</vt:lpstr>
      <vt:lpstr>Disability Determination Received</vt:lpstr>
      <vt:lpstr>Process At A Glance</vt:lpstr>
      <vt:lpstr>Best Practices</vt:lpstr>
      <vt:lpstr>Best Practices 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Disability &amp; Medicaid</dc:title>
  <dc:creator>Alisa McCalmont</dc:creator>
  <cp:lastModifiedBy>Alisa McCalmont</cp:lastModifiedBy>
  <cp:revision>2</cp:revision>
  <dcterms:created xsi:type="dcterms:W3CDTF">2022-08-04T19:14:37Z</dcterms:created>
  <dcterms:modified xsi:type="dcterms:W3CDTF">2022-08-04T21:31:40Z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