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19"/>
  </p:notesMasterIdLst>
  <p:sldIdLst>
    <p:sldId id="256" r:id="rId5"/>
    <p:sldId id="257" r:id="rId6"/>
    <p:sldId id="269" r:id="rId7"/>
    <p:sldId id="270" r:id="rId8"/>
    <p:sldId id="271" r:id="rId9"/>
    <p:sldId id="282" r:id="rId10"/>
    <p:sldId id="259" r:id="rId11"/>
    <p:sldId id="278" r:id="rId12"/>
    <p:sldId id="279" r:id="rId13"/>
    <p:sldId id="260" r:id="rId14"/>
    <p:sldId id="274" r:id="rId15"/>
    <p:sldId id="283" r:id="rId16"/>
    <p:sldId id="284" r:id="rId17"/>
    <p:sldId id="277" r:id="rId1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84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B292276-7F4E-4077-95FA-5CCD86819BF7}" type="datetimeFigureOut">
              <a:rPr lang="en-US" smtClean="0"/>
              <a:pPr/>
              <a:t>8/17/2019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6305E48-6A15-4549-B2C8-55B5F3755C17}" type="slidenum">
              <a:rPr lang="en-US" smtClean="0"/>
              <a:pPr/>
              <a:t>‹#›</a:t>
            </a:fld>
            <a:endParaRPr lang="en-US" dirty="0"/>
          </a:p>
        </p:txBody>
      </p:sp>
    </p:spTree>
    <p:extLst>
      <p:ext uri="{BB962C8B-B14F-4D97-AF65-F5344CB8AC3E}">
        <p14:creationId xmlns:p14="http://schemas.microsoft.com/office/powerpoint/2010/main" val="706360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305E48-6A15-4549-B2C8-55B5F3755C17}" type="slidenum">
              <a:rPr lang="en-US" smtClean="0"/>
              <a:pPr/>
              <a:t>1</a:t>
            </a:fld>
            <a:endParaRPr lang="en-US" dirty="0"/>
          </a:p>
        </p:txBody>
      </p:sp>
    </p:spTree>
    <p:extLst>
      <p:ext uri="{BB962C8B-B14F-4D97-AF65-F5344CB8AC3E}">
        <p14:creationId xmlns:p14="http://schemas.microsoft.com/office/powerpoint/2010/main" val="258909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305E48-6A15-4549-B2C8-55B5F3755C17}" type="slidenum">
              <a:rPr lang="en-US" smtClean="0"/>
              <a:pPr/>
              <a:t>3</a:t>
            </a:fld>
            <a:endParaRPr lang="en-US" dirty="0"/>
          </a:p>
        </p:txBody>
      </p:sp>
    </p:spTree>
    <p:extLst>
      <p:ext uri="{BB962C8B-B14F-4D97-AF65-F5344CB8AC3E}">
        <p14:creationId xmlns:p14="http://schemas.microsoft.com/office/powerpoint/2010/main" val="1806364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305E48-6A15-4549-B2C8-55B5F3755C17}" type="slidenum">
              <a:rPr lang="en-US" smtClean="0"/>
              <a:pPr/>
              <a:t>7</a:t>
            </a:fld>
            <a:endParaRPr lang="en-US" dirty="0"/>
          </a:p>
        </p:txBody>
      </p:sp>
    </p:spTree>
    <p:extLst>
      <p:ext uri="{BB962C8B-B14F-4D97-AF65-F5344CB8AC3E}">
        <p14:creationId xmlns:p14="http://schemas.microsoft.com/office/powerpoint/2010/main" val="33291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03/23/18</a:t>
            </a:r>
            <a:endParaRPr lang="en-US" dirty="0"/>
          </a:p>
        </p:txBody>
      </p:sp>
      <p:sp>
        <p:nvSpPr>
          <p:cNvPr id="5" name="Footer Placeholder 4"/>
          <p:cNvSpPr>
            <a:spLocks noGrp="1"/>
          </p:cNvSpPr>
          <p:nvPr>
            <p:ph type="ftr" sz="quarter" idx="11"/>
          </p:nvPr>
        </p:nvSpPr>
        <p:spPr/>
        <p:txBody>
          <a:bodyPr/>
          <a:lstStyle/>
          <a:p>
            <a:r>
              <a:rPr lang="en-US" dirty="0" smtClean="0"/>
              <a:t>SCC New Worker Training Curriculum</a:t>
            </a:r>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79B46DA-5FD6-4239-A2B2-E617BC706F10}" type="slidenum">
              <a:rPr lang="en-US" smtClean="0"/>
              <a:pPr/>
              <a:t>‹#›</a:t>
            </a:fld>
            <a:endParaRPr lang="en-US" dirty="0"/>
          </a:p>
        </p:txBody>
      </p:sp>
    </p:spTree>
    <p:extLst>
      <p:ext uri="{BB962C8B-B14F-4D97-AF65-F5344CB8AC3E}">
        <p14:creationId xmlns:p14="http://schemas.microsoft.com/office/powerpoint/2010/main" val="3547885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03/23/18</a:t>
            </a:r>
            <a:endParaRPr lang="en-US" dirty="0"/>
          </a:p>
        </p:txBody>
      </p:sp>
      <p:sp>
        <p:nvSpPr>
          <p:cNvPr id="5" name="Footer Placeholder 4"/>
          <p:cNvSpPr>
            <a:spLocks noGrp="1"/>
          </p:cNvSpPr>
          <p:nvPr>
            <p:ph type="ftr" sz="quarter" idx="11"/>
          </p:nvPr>
        </p:nvSpPr>
        <p:spPr/>
        <p:txBody>
          <a:bodyPr/>
          <a:lstStyle/>
          <a:p>
            <a:r>
              <a:rPr lang="en-US" dirty="0" smtClean="0"/>
              <a:t>SCC New Worker Training Curriculum</a:t>
            </a:r>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FB1705-29AA-47D6-9152-A8B59650A968}" type="slidenum">
              <a:rPr lang="en-US" smtClean="0"/>
              <a:pPr/>
              <a:t>‹#›</a:t>
            </a:fld>
            <a:endParaRPr lang="en-US" dirty="0"/>
          </a:p>
        </p:txBody>
      </p:sp>
    </p:spTree>
    <p:extLst>
      <p:ext uri="{BB962C8B-B14F-4D97-AF65-F5344CB8AC3E}">
        <p14:creationId xmlns:p14="http://schemas.microsoft.com/office/powerpoint/2010/main" val="3973236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03/23/18</a:t>
            </a:r>
            <a:endParaRPr lang="en-US" dirty="0"/>
          </a:p>
        </p:txBody>
      </p:sp>
      <p:sp>
        <p:nvSpPr>
          <p:cNvPr id="5" name="Footer Placeholder 4"/>
          <p:cNvSpPr>
            <a:spLocks noGrp="1"/>
          </p:cNvSpPr>
          <p:nvPr>
            <p:ph type="ftr" sz="quarter" idx="11"/>
          </p:nvPr>
        </p:nvSpPr>
        <p:spPr/>
        <p:txBody>
          <a:bodyPr/>
          <a:lstStyle/>
          <a:p>
            <a:r>
              <a:rPr lang="en-US" dirty="0" smtClean="0"/>
              <a:t>SCC New Worker Training Curriculum</a:t>
            </a:r>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FB1705-29AA-47D6-9152-A8B59650A968}"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60382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r>
              <a:rPr lang="en-US" smtClean="0"/>
              <a:t>03/23/18</a:t>
            </a:r>
            <a:endParaRPr lang="en-US" dirty="0"/>
          </a:p>
        </p:txBody>
      </p:sp>
      <p:sp>
        <p:nvSpPr>
          <p:cNvPr id="6" name="Footer Placeholder 5"/>
          <p:cNvSpPr>
            <a:spLocks noGrp="1"/>
          </p:cNvSpPr>
          <p:nvPr>
            <p:ph type="ftr" sz="quarter" idx="11"/>
          </p:nvPr>
        </p:nvSpPr>
        <p:spPr/>
        <p:txBody>
          <a:bodyPr/>
          <a:lstStyle/>
          <a:p>
            <a:r>
              <a:rPr lang="en-US" dirty="0" smtClean="0"/>
              <a:t>SCC New Worker Training Curriculum</a:t>
            </a:r>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FB1705-29AA-47D6-9152-A8B59650A968}" type="slidenum">
              <a:rPr lang="en-US" smtClean="0"/>
              <a:pPr/>
              <a:t>‹#›</a:t>
            </a:fld>
            <a:endParaRPr lang="en-US" dirty="0"/>
          </a:p>
        </p:txBody>
      </p:sp>
    </p:spTree>
    <p:extLst>
      <p:ext uri="{BB962C8B-B14F-4D97-AF65-F5344CB8AC3E}">
        <p14:creationId xmlns:p14="http://schemas.microsoft.com/office/powerpoint/2010/main" val="20267862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r>
              <a:rPr lang="en-US" smtClean="0"/>
              <a:t>03/23/18</a:t>
            </a:r>
            <a:endParaRPr lang="en-US" dirty="0"/>
          </a:p>
        </p:txBody>
      </p:sp>
      <p:sp>
        <p:nvSpPr>
          <p:cNvPr id="6" name="Footer Placeholder 5"/>
          <p:cNvSpPr>
            <a:spLocks noGrp="1"/>
          </p:cNvSpPr>
          <p:nvPr>
            <p:ph type="ftr" sz="quarter" idx="11"/>
          </p:nvPr>
        </p:nvSpPr>
        <p:spPr/>
        <p:txBody>
          <a:bodyPr/>
          <a:lstStyle/>
          <a:p>
            <a:r>
              <a:rPr lang="en-US" dirty="0" smtClean="0"/>
              <a:t>SCC New Worker Training Curriculum</a:t>
            </a:r>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FB1705-29AA-47D6-9152-A8B59650A968}"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238904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r>
              <a:rPr lang="en-US" smtClean="0"/>
              <a:t>03/23/18</a:t>
            </a:r>
            <a:endParaRPr lang="en-US" dirty="0"/>
          </a:p>
        </p:txBody>
      </p:sp>
      <p:sp>
        <p:nvSpPr>
          <p:cNvPr id="6" name="Footer Placeholder 5"/>
          <p:cNvSpPr>
            <a:spLocks noGrp="1"/>
          </p:cNvSpPr>
          <p:nvPr>
            <p:ph type="ftr" sz="quarter" idx="11"/>
          </p:nvPr>
        </p:nvSpPr>
        <p:spPr/>
        <p:txBody>
          <a:bodyPr/>
          <a:lstStyle/>
          <a:p>
            <a:r>
              <a:rPr lang="en-US" dirty="0" smtClean="0"/>
              <a:t>SCC New Worker Training Curriculum</a:t>
            </a: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FB1705-29AA-47D6-9152-A8B59650A968}" type="slidenum">
              <a:rPr lang="en-US" smtClean="0"/>
              <a:pPr/>
              <a:t>‹#›</a:t>
            </a:fld>
            <a:endParaRPr lang="en-US" dirty="0"/>
          </a:p>
        </p:txBody>
      </p:sp>
    </p:spTree>
    <p:extLst>
      <p:ext uri="{BB962C8B-B14F-4D97-AF65-F5344CB8AC3E}">
        <p14:creationId xmlns:p14="http://schemas.microsoft.com/office/powerpoint/2010/main" val="234869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03/23/18</a:t>
            </a:r>
            <a:endParaRPr lang="en-US" dirty="0"/>
          </a:p>
        </p:txBody>
      </p:sp>
      <p:sp>
        <p:nvSpPr>
          <p:cNvPr id="5" name="Footer Placeholder 4"/>
          <p:cNvSpPr>
            <a:spLocks noGrp="1"/>
          </p:cNvSpPr>
          <p:nvPr>
            <p:ph type="ftr" sz="quarter" idx="11"/>
          </p:nvPr>
        </p:nvSpPr>
        <p:spPr/>
        <p:txBody>
          <a:bodyPr/>
          <a:lstStyle/>
          <a:p>
            <a:r>
              <a:rPr lang="en-US" dirty="0" smtClean="0"/>
              <a:t>SCC New Worker Training Curriculum</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F1A8CA7-1AEF-4EF7-B325-66ABDADDB159}" type="slidenum">
              <a:rPr lang="en-US" smtClean="0"/>
              <a:pPr/>
              <a:t>‹#›</a:t>
            </a:fld>
            <a:endParaRPr lang="en-US" dirty="0"/>
          </a:p>
        </p:txBody>
      </p:sp>
    </p:spTree>
    <p:extLst>
      <p:ext uri="{BB962C8B-B14F-4D97-AF65-F5344CB8AC3E}">
        <p14:creationId xmlns:p14="http://schemas.microsoft.com/office/powerpoint/2010/main" val="900172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03/23/18</a:t>
            </a:r>
            <a:endParaRPr lang="en-US" dirty="0"/>
          </a:p>
        </p:txBody>
      </p:sp>
      <p:sp>
        <p:nvSpPr>
          <p:cNvPr id="5" name="Footer Placeholder 4"/>
          <p:cNvSpPr>
            <a:spLocks noGrp="1"/>
          </p:cNvSpPr>
          <p:nvPr>
            <p:ph type="ftr" sz="quarter" idx="11"/>
          </p:nvPr>
        </p:nvSpPr>
        <p:spPr/>
        <p:txBody>
          <a:bodyPr/>
          <a:lstStyle/>
          <a:p>
            <a:r>
              <a:rPr lang="en-US" dirty="0" smtClean="0"/>
              <a:t>SCC New Worker Training Curriculum</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7095A26-0CAF-4ECD-B80A-8E1FF3881296}" type="slidenum">
              <a:rPr lang="en-US" smtClean="0"/>
              <a:pPr/>
              <a:t>‹#›</a:t>
            </a:fld>
            <a:endParaRPr lang="en-US" dirty="0"/>
          </a:p>
        </p:txBody>
      </p:sp>
    </p:spTree>
    <p:extLst>
      <p:ext uri="{BB962C8B-B14F-4D97-AF65-F5344CB8AC3E}">
        <p14:creationId xmlns:p14="http://schemas.microsoft.com/office/powerpoint/2010/main" val="2803888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03/23/18</a:t>
            </a:r>
            <a:endParaRPr lang="en-US" dirty="0"/>
          </a:p>
        </p:txBody>
      </p:sp>
      <p:sp>
        <p:nvSpPr>
          <p:cNvPr id="5" name="Footer Placeholder 4"/>
          <p:cNvSpPr>
            <a:spLocks noGrp="1"/>
          </p:cNvSpPr>
          <p:nvPr>
            <p:ph type="ftr" sz="quarter" idx="11"/>
          </p:nvPr>
        </p:nvSpPr>
        <p:spPr/>
        <p:txBody>
          <a:bodyPr/>
          <a:lstStyle/>
          <a:p>
            <a:r>
              <a:rPr lang="en-US" dirty="0" smtClean="0"/>
              <a:t>SCC New Worker Training Curriculum</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909C6B6-41D0-4A65-B665-E68DCB24A9DA}" type="slidenum">
              <a:rPr lang="en-US" smtClean="0"/>
              <a:pPr/>
              <a:t>‹#›</a:t>
            </a:fld>
            <a:endParaRPr lang="en-US" dirty="0"/>
          </a:p>
        </p:txBody>
      </p:sp>
    </p:spTree>
    <p:extLst>
      <p:ext uri="{BB962C8B-B14F-4D97-AF65-F5344CB8AC3E}">
        <p14:creationId xmlns:p14="http://schemas.microsoft.com/office/powerpoint/2010/main" val="890261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03/23/18</a:t>
            </a:r>
            <a:endParaRPr lang="en-US" dirty="0"/>
          </a:p>
        </p:txBody>
      </p:sp>
      <p:sp>
        <p:nvSpPr>
          <p:cNvPr id="5" name="Footer Placeholder 4"/>
          <p:cNvSpPr>
            <a:spLocks noGrp="1"/>
          </p:cNvSpPr>
          <p:nvPr>
            <p:ph type="ftr" sz="quarter" idx="11"/>
          </p:nvPr>
        </p:nvSpPr>
        <p:spPr/>
        <p:txBody>
          <a:bodyPr/>
          <a:lstStyle/>
          <a:p>
            <a:r>
              <a:rPr lang="en-US" dirty="0" smtClean="0"/>
              <a:t>SCC New Worker Training Curriculum</a:t>
            </a:r>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EF447BA-7795-47A3-8FD4-A24DDA3D0082}" type="slidenum">
              <a:rPr lang="en-US" smtClean="0"/>
              <a:pPr/>
              <a:t>‹#›</a:t>
            </a:fld>
            <a:endParaRPr lang="en-US" dirty="0"/>
          </a:p>
        </p:txBody>
      </p:sp>
    </p:spTree>
    <p:extLst>
      <p:ext uri="{BB962C8B-B14F-4D97-AF65-F5344CB8AC3E}">
        <p14:creationId xmlns:p14="http://schemas.microsoft.com/office/powerpoint/2010/main" val="784743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03/23/18</a:t>
            </a:r>
            <a:endParaRPr lang="en-US" dirty="0"/>
          </a:p>
        </p:txBody>
      </p:sp>
      <p:sp>
        <p:nvSpPr>
          <p:cNvPr id="6" name="Footer Placeholder 5"/>
          <p:cNvSpPr>
            <a:spLocks noGrp="1"/>
          </p:cNvSpPr>
          <p:nvPr>
            <p:ph type="ftr" sz="quarter" idx="11"/>
          </p:nvPr>
        </p:nvSpPr>
        <p:spPr/>
        <p:txBody>
          <a:bodyPr/>
          <a:lstStyle/>
          <a:p>
            <a:r>
              <a:rPr lang="en-US" dirty="0" smtClean="0"/>
              <a:t>SCC New Worker Training Curriculum</a:t>
            </a:r>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090C88EA-7AEA-4104-AFDE-E0D1979FDC11}" type="slidenum">
              <a:rPr lang="en-US" smtClean="0"/>
              <a:pPr/>
              <a:t>‹#›</a:t>
            </a:fld>
            <a:endParaRPr lang="en-US" dirty="0"/>
          </a:p>
        </p:txBody>
      </p:sp>
    </p:spTree>
    <p:extLst>
      <p:ext uri="{BB962C8B-B14F-4D97-AF65-F5344CB8AC3E}">
        <p14:creationId xmlns:p14="http://schemas.microsoft.com/office/powerpoint/2010/main" val="4036040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03/23/18</a:t>
            </a:r>
            <a:endParaRPr lang="en-US" dirty="0"/>
          </a:p>
        </p:txBody>
      </p:sp>
      <p:sp>
        <p:nvSpPr>
          <p:cNvPr id="8" name="Footer Placeholder 7"/>
          <p:cNvSpPr>
            <a:spLocks noGrp="1"/>
          </p:cNvSpPr>
          <p:nvPr>
            <p:ph type="ftr" sz="quarter" idx="11"/>
          </p:nvPr>
        </p:nvSpPr>
        <p:spPr/>
        <p:txBody>
          <a:bodyPr/>
          <a:lstStyle/>
          <a:p>
            <a:r>
              <a:rPr lang="en-US" dirty="0" smtClean="0"/>
              <a:t>SCC New Worker Training Curriculum</a:t>
            </a:r>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4563BFBD-18D0-41A9-B95F-4778C5825317}" type="slidenum">
              <a:rPr lang="en-US" smtClean="0"/>
              <a:pPr/>
              <a:t>‹#›</a:t>
            </a:fld>
            <a:endParaRPr lang="en-US" dirty="0"/>
          </a:p>
        </p:txBody>
      </p:sp>
    </p:spTree>
    <p:extLst>
      <p:ext uri="{BB962C8B-B14F-4D97-AF65-F5344CB8AC3E}">
        <p14:creationId xmlns:p14="http://schemas.microsoft.com/office/powerpoint/2010/main" val="57093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03/23/18</a:t>
            </a:r>
            <a:endParaRPr lang="en-US" dirty="0"/>
          </a:p>
        </p:txBody>
      </p:sp>
      <p:sp>
        <p:nvSpPr>
          <p:cNvPr id="4" name="Footer Placeholder 3"/>
          <p:cNvSpPr>
            <a:spLocks noGrp="1"/>
          </p:cNvSpPr>
          <p:nvPr>
            <p:ph type="ftr" sz="quarter" idx="11"/>
          </p:nvPr>
        </p:nvSpPr>
        <p:spPr/>
        <p:txBody>
          <a:bodyPr/>
          <a:lstStyle/>
          <a:p>
            <a:r>
              <a:rPr lang="en-US" dirty="0" smtClean="0"/>
              <a:t>SCC New Worker Training Curriculum</a:t>
            </a:r>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F26F3CE-479F-4CDB-85B7-7D713B6EDA43}" type="slidenum">
              <a:rPr lang="en-US" smtClean="0"/>
              <a:pPr/>
              <a:t>‹#›</a:t>
            </a:fld>
            <a:endParaRPr lang="en-US" dirty="0"/>
          </a:p>
        </p:txBody>
      </p:sp>
    </p:spTree>
    <p:extLst>
      <p:ext uri="{BB962C8B-B14F-4D97-AF65-F5344CB8AC3E}">
        <p14:creationId xmlns:p14="http://schemas.microsoft.com/office/powerpoint/2010/main" val="1664157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03/23/18</a:t>
            </a:r>
            <a:endParaRPr lang="en-US" dirty="0"/>
          </a:p>
        </p:txBody>
      </p:sp>
      <p:sp>
        <p:nvSpPr>
          <p:cNvPr id="3" name="Footer Placeholder 2"/>
          <p:cNvSpPr>
            <a:spLocks noGrp="1"/>
          </p:cNvSpPr>
          <p:nvPr>
            <p:ph type="ftr" sz="quarter" idx="11"/>
          </p:nvPr>
        </p:nvSpPr>
        <p:spPr/>
        <p:txBody>
          <a:bodyPr/>
          <a:lstStyle/>
          <a:p>
            <a:r>
              <a:rPr lang="en-US" dirty="0" smtClean="0"/>
              <a:t>SCC New Worker Training Curriculum</a:t>
            </a:r>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930A35B-6A13-4DC6-89BA-8E7A1C899F46}" type="slidenum">
              <a:rPr lang="en-US" smtClean="0"/>
              <a:pPr/>
              <a:t>‹#›</a:t>
            </a:fld>
            <a:endParaRPr lang="en-US" dirty="0"/>
          </a:p>
        </p:txBody>
      </p:sp>
    </p:spTree>
    <p:extLst>
      <p:ext uri="{BB962C8B-B14F-4D97-AF65-F5344CB8AC3E}">
        <p14:creationId xmlns:p14="http://schemas.microsoft.com/office/powerpoint/2010/main" val="3221203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03/23/18</a:t>
            </a:r>
            <a:endParaRPr lang="en-US" dirty="0"/>
          </a:p>
        </p:txBody>
      </p:sp>
      <p:sp>
        <p:nvSpPr>
          <p:cNvPr id="6" name="Footer Placeholder 5"/>
          <p:cNvSpPr>
            <a:spLocks noGrp="1"/>
          </p:cNvSpPr>
          <p:nvPr>
            <p:ph type="ftr" sz="quarter" idx="11"/>
          </p:nvPr>
        </p:nvSpPr>
        <p:spPr/>
        <p:txBody>
          <a:bodyPr/>
          <a:lstStyle/>
          <a:p>
            <a:r>
              <a:rPr lang="en-US" dirty="0" smtClean="0"/>
              <a:t>SCC New Worker Training Curriculum</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2CED9DF-35A2-4939-BE0E-B95A236BE748}" type="slidenum">
              <a:rPr lang="en-US" smtClean="0"/>
              <a:pPr/>
              <a:t>‹#›</a:t>
            </a:fld>
            <a:endParaRPr lang="en-US" dirty="0"/>
          </a:p>
        </p:txBody>
      </p:sp>
    </p:spTree>
    <p:extLst>
      <p:ext uri="{BB962C8B-B14F-4D97-AF65-F5344CB8AC3E}">
        <p14:creationId xmlns:p14="http://schemas.microsoft.com/office/powerpoint/2010/main" val="449031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03/23/18</a:t>
            </a:r>
            <a:endParaRPr lang="en-US" dirty="0"/>
          </a:p>
        </p:txBody>
      </p:sp>
      <p:sp>
        <p:nvSpPr>
          <p:cNvPr id="6" name="Footer Placeholder 5"/>
          <p:cNvSpPr>
            <a:spLocks noGrp="1"/>
          </p:cNvSpPr>
          <p:nvPr>
            <p:ph type="ftr" sz="quarter" idx="11"/>
          </p:nvPr>
        </p:nvSpPr>
        <p:spPr/>
        <p:txBody>
          <a:bodyPr/>
          <a:lstStyle/>
          <a:p>
            <a:r>
              <a:rPr lang="en-US" dirty="0" smtClean="0"/>
              <a:t>SCC New Worker Training Curriculum</a:t>
            </a: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39665F9-136E-483C-9919-A09F9767DC60}" type="slidenum">
              <a:rPr lang="en-US" smtClean="0"/>
              <a:pPr/>
              <a:t>‹#›</a:t>
            </a:fld>
            <a:endParaRPr lang="en-US" dirty="0"/>
          </a:p>
        </p:txBody>
      </p:sp>
    </p:spTree>
    <p:extLst>
      <p:ext uri="{BB962C8B-B14F-4D97-AF65-F5344CB8AC3E}">
        <p14:creationId xmlns:p14="http://schemas.microsoft.com/office/powerpoint/2010/main" val="293273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smtClean="0"/>
              <a:t>03/23/18</a:t>
            </a:r>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smtClean="0"/>
              <a:t>SCC New Worker Training Curriculum</a:t>
            </a:r>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FB1705-29AA-47D6-9152-A8B59650A968}" type="slidenum">
              <a:rPr lang="en-US" smtClean="0"/>
              <a:pPr/>
              <a:t>‹#›</a:t>
            </a:fld>
            <a:endParaRPr lang="en-US" dirty="0"/>
          </a:p>
        </p:txBody>
      </p:sp>
    </p:spTree>
    <p:extLst>
      <p:ext uri="{BB962C8B-B14F-4D97-AF65-F5344CB8AC3E}">
        <p14:creationId xmlns:p14="http://schemas.microsoft.com/office/powerpoint/2010/main" val="131747633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hf hdr="0" ft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Self Employment Income Basics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Self-Employment Income Report Form (SEIRF)</a:t>
            </a:r>
            <a:endParaRPr lang="en-US" dirty="0"/>
          </a:p>
        </p:txBody>
      </p:sp>
      <p:sp>
        <p:nvSpPr>
          <p:cNvPr id="3" name="Content Placeholder 2"/>
          <p:cNvSpPr>
            <a:spLocks noGrp="1"/>
          </p:cNvSpPr>
          <p:nvPr>
            <p:ph idx="1"/>
          </p:nvPr>
        </p:nvSpPr>
        <p:spPr>
          <a:xfrm>
            <a:off x="1752600" y="1905000"/>
            <a:ext cx="6934200" cy="4230089"/>
          </a:xfrm>
        </p:spPr>
        <p:txBody>
          <a:bodyPr>
            <a:normAutofit/>
          </a:bodyPr>
          <a:lstStyle/>
          <a:p>
            <a:r>
              <a:rPr lang="en-US" sz="1600" dirty="0" smtClean="0"/>
              <a:t>A Self-Employment Income Report Form (SEIRF) is an income report form for customers operating a self-employment business.</a:t>
            </a:r>
          </a:p>
          <a:p>
            <a:r>
              <a:rPr lang="en-US" sz="1600" dirty="0" smtClean="0"/>
              <a:t>Always </a:t>
            </a:r>
            <a:r>
              <a:rPr lang="en-US" sz="1600" dirty="0" smtClean="0"/>
              <a:t>make a case comment explaining why SEIRFs are being requested and what months they are being requested for</a:t>
            </a:r>
          </a:p>
          <a:p>
            <a:r>
              <a:rPr lang="en-US" sz="1600" dirty="0" smtClean="0"/>
              <a:t>The self-employment page in CWW must have all fields filled out correctly in order for SEIRFs to generate </a:t>
            </a:r>
          </a:p>
          <a:p>
            <a:r>
              <a:rPr lang="en-US" sz="1600" dirty="0" smtClean="0"/>
              <a:t>Once a monthly average has been determined, additional SEIRFS are NOT needed until the customer’s next renewal or until a significant change is reported</a:t>
            </a:r>
            <a:endParaRPr lang="en-US" sz="1600" dirty="0"/>
          </a:p>
        </p:txBody>
      </p:sp>
      <p:sp>
        <p:nvSpPr>
          <p:cNvPr id="4" name="Date Placeholder 3"/>
          <p:cNvSpPr>
            <a:spLocks noGrp="1"/>
          </p:cNvSpPr>
          <p:nvPr>
            <p:ph type="dt" sz="half" idx="10"/>
          </p:nvPr>
        </p:nvSpPr>
        <p:spPr/>
        <p:txBody>
          <a:bodyPr/>
          <a:lstStyle/>
          <a:p>
            <a:r>
              <a:rPr lang="en-US" smtClean="0"/>
              <a:t>03/23/18</a:t>
            </a:r>
            <a:endParaRPr lang="en-US" dirty="0"/>
          </a:p>
        </p:txBody>
      </p:sp>
      <p:sp>
        <p:nvSpPr>
          <p:cNvPr id="5" name="Slide Number Placeholder 4"/>
          <p:cNvSpPr>
            <a:spLocks noGrp="1"/>
          </p:cNvSpPr>
          <p:nvPr>
            <p:ph type="sldNum" sz="quarter" idx="12"/>
          </p:nvPr>
        </p:nvSpPr>
        <p:spPr/>
        <p:txBody>
          <a:bodyPr/>
          <a:lstStyle/>
          <a:p>
            <a:fld id="{0909C6B6-41D0-4A65-B665-E68DCB24A9DA}"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is a Significant Change?</a:t>
            </a:r>
            <a:endParaRPr lang="en-US" sz="3200" dirty="0"/>
          </a:p>
        </p:txBody>
      </p:sp>
      <p:sp>
        <p:nvSpPr>
          <p:cNvPr id="3" name="Content Placeholder 2"/>
          <p:cNvSpPr>
            <a:spLocks noGrp="1"/>
          </p:cNvSpPr>
          <p:nvPr>
            <p:ph idx="1"/>
          </p:nvPr>
        </p:nvSpPr>
        <p:spPr>
          <a:xfrm>
            <a:off x="2057400" y="1371600"/>
            <a:ext cx="6591985" cy="3777622"/>
          </a:xfrm>
        </p:spPr>
        <p:txBody>
          <a:bodyPr>
            <a:normAutofit lnSpcReduction="10000"/>
          </a:bodyPr>
          <a:lstStyle/>
          <a:p>
            <a:r>
              <a:rPr lang="en-US" dirty="0" smtClean="0"/>
              <a:t>Also referred to as a change in circumstances</a:t>
            </a:r>
          </a:p>
          <a:p>
            <a:r>
              <a:rPr lang="en-US" dirty="0" smtClean="0"/>
              <a:t>Any change that can be expected to impact a business’ income outside of the normal flow of the business</a:t>
            </a:r>
          </a:p>
          <a:p>
            <a:r>
              <a:rPr lang="en-US" dirty="0" smtClean="0"/>
              <a:t>Workers will need to ask the customer </a:t>
            </a:r>
            <a:r>
              <a:rPr lang="en-US" smtClean="0"/>
              <a:t>some questions </a:t>
            </a:r>
            <a:r>
              <a:rPr lang="en-US" dirty="0" smtClean="0"/>
              <a:t>to determine if a significant change has occurred:	</a:t>
            </a:r>
          </a:p>
          <a:p>
            <a:pPr lvl="1"/>
            <a:r>
              <a:rPr lang="en-US" dirty="0" smtClean="0"/>
              <a:t>Is this a permanent change or is it temporary?  Does this change occur monthly or annually? </a:t>
            </a:r>
          </a:p>
          <a:p>
            <a:pPr lvl="1"/>
            <a:r>
              <a:rPr lang="en-US" dirty="0" smtClean="0"/>
              <a:t>If the business is not operating, will it be back in operation at some point?  When?</a:t>
            </a:r>
          </a:p>
          <a:p>
            <a:pPr lvl="1"/>
            <a:r>
              <a:rPr lang="en-US" dirty="0" smtClean="0"/>
              <a:t>Is the change due to an injury or incapacitation?  How long will the customer be out of work?</a:t>
            </a:r>
            <a:endParaRPr lang="en-US" dirty="0"/>
          </a:p>
        </p:txBody>
      </p:sp>
      <p:sp>
        <p:nvSpPr>
          <p:cNvPr id="4" name="Date Placeholder 3"/>
          <p:cNvSpPr>
            <a:spLocks noGrp="1"/>
          </p:cNvSpPr>
          <p:nvPr>
            <p:ph type="dt" sz="half" idx="10"/>
          </p:nvPr>
        </p:nvSpPr>
        <p:spPr/>
        <p:txBody>
          <a:bodyPr/>
          <a:lstStyle/>
          <a:p>
            <a:r>
              <a:rPr lang="en-US" smtClean="0"/>
              <a:t>03/23/18</a:t>
            </a:r>
            <a:endParaRPr lang="en-US" dirty="0"/>
          </a:p>
        </p:txBody>
      </p:sp>
      <p:sp>
        <p:nvSpPr>
          <p:cNvPr id="5" name="Slide Number Placeholder 4"/>
          <p:cNvSpPr>
            <a:spLocks noGrp="1"/>
          </p:cNvSpPr>
          <p:nvPr>
            <p:ph type="sldNum" sz="quarter" idx="12"/>
          </p:nvPr>
        </p:nvSpPr>
        <p:spPr/>
        <p:txBody>
          <a:bodyPr/>
          <a:lstStyle/>
          <a:p>
            <a:fld id="{0909C6B6-41D0-4A65-B665-E68DCB24A9DA}" type="slidenum">
              <a:rPr lang="en-US" smtClean="0"/>
              <a:pPr/>
              <a:t>11</a:t>
            </a:fld>
            <a:endParaRPr lang="en-US" dirty="0"/>
          </a:p>
        </p:txBody>
      </p:sp>
    </p:spTree>
    <p:extLst>
      <p:ext uri="{BB962C8B-B14F-4D97-AF65-F5344CB8AC3E}">
        <p14:creationId xmlns:p14="http://schemas.microsoft.com/office/powerpoint/2010/main" val="2568219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Change Practice</a:t>
            </a:r>
            <a:endParaRPr lang="en-US" dirty="0"/>
          </a:p>
        </p:txBody>
      </p:sp>
      <p:sp>
        <p:nvSpPr>
          <p:cNvPr id="3" name="Content Placeholder 2"/>
          <p:cNvSpPr>
            <a:spLocks noGrp="1"/>
          </p:cNvSpPr>
          <p:nvPr>
            <p:ph idx="1"/>
          </p:nvPr>
        </p:nvSpPr>
        <p:spPr>
          <a:xfrm>
            <a:off x="1752601" y="1447800"/>
            <a:ext cx="6781800" cy="4463422"/>
          </a:xfrm>
        </p:spPr>
        <p:txBody>
          <a:bodyPr>
            <a:normAutofit fontScale="85000" lnSpcReduction="10000"/>
          </a:bodyPr>
          <a:lstStyle/>
          <a:p>
            <a:pPr>
              <a:buAutoNum type="arabicPeriod"/>
            </a:pPr>
            <a:r>
              <a:rPr lang="en-US" sz="1700" dirty="0" smtClean="0"/>
              <a:t>John calls and reports that he will no longer be doing landscaping as of September 1</a:t>
            </a:r>
            <a:r>
              <a:rPr lang="en-US" sz="1700" baseline="30000" dirty="0" smtClean="0"/>
              <a:t>st</a:t>
            </a:r>
            <a:r>
              <a:rPr lang="en-US" sz="1700" dirty="0" smtClean="0"/>
              <a:t>. The worker end-dates the self-employment page.  Was this correct?  If not, what could the worker have done differently?  Has a significant change occurred? </a:t>
            </a:r>
          </a:p>
          <a:p>
            <a:pPr>
              <a:buAutoNum type="arabicPeriod"/>
            </a:pPr>
            <a:r>
              <a:rPr lang="en-US" sz="1700" dirty="0" smtClean="0"/>
              <a:t>Bob and Ken are partners in a paper company.  Bob has broken his leg and has called to report he is off work for six weeks.  During his recovery, Ken will continue the day to day operations of the business. The worker zeroes out the self-employment income.  Was this correct?  If not, what could the worker have done differently?  Has a significant change occurred?</a:t>
            </a:r>
          </a:p>
          <a:p>
            <a:pPr>
              <a:buAutoNum type="arabicPeriod"/>
            </a:pPr>
            <a:r>
              <a:rPr lang="en-US" sz="1700" dirty="0" smtClean="0"/>
              <a:t>Joe has been a logger for several years. His business operates from October through April.  On November 25</a:t>
            </a:r>
            <a:r>
              <a:rPr lang="en-US" sz="1700" baseline="30000" dirty="0" smtClean="0"/>
              <a:t>th</a:t>
            </a:r>
            <a:r>
              <a:rPr lang="en-US" sz="1700" dirty="0" smtClean="0"/>
              <a:t>, he calls and reports he hasn’t been able to do any logging yet because the weather has been warmer than usual.  The late start has caused a decrease in his income.  Has a significant change occurred?</a:t>
            </a:r>
          </a:p>
          <a:p>
            <a:pPr>
              <a:buAutoNum type="arabicPeriod"/>
            </a:pPr>
            <a:r>
              <a:rPr lang="en-US" sz="1700" dirty="0" smtClean="0"/>
              <a:t> Jan is a licensed in home child care provider who cares for 8 children.  On November 5</a:t>
            </a:r>
            <a:r>
              <a:rPr lang="en-US" sz="1700" baseline="30000" dirty="0" smtClean="0"/>
              <a:t>th</a:t>
            </a:r>
            <a:r>
              <a:rPr lang="en-US" sz="1700" dirty="0" smtClean="0"/>
              <a:t>, she calls to report that she lost her </a:t>
            </a:r>
            <a:r>
              <a:rPr lang="en-US" sz="1700" smtClean="0"/>
              <a:t>license on </a:t>
            </a:r>
            <a:r>
              <a:rPr lang="en-US" sz="1700" dirty="0" smtClean="0"/>
              <a:t>September 5th.  Now, she can only care for four children at a time.  This has caused her monthly income to decrease.  Has a significant  change occurred?  If so, what should the worker request for verification? </a:t>
            </a:r>
          </a:p>
          <a:p>
            <a:pPr>
              <a:buAutoNum type="arabicPeriod"/>
            </a:pPr>
            <a:endParaRPr lang="en-US" dirty="0"/>
          </a:p>
        </p:txBody>
      </p:sp>
      <p:sp>
        <p:nvSpPr>
          <p:cNvPr id="4" name="Date Placeholder 3"/>
          <p:cNvSpPr>
            <a:spLocks noGrp="1"/>
          </p:cNvSpPr>
          <p:nvPr>
            <p:ph type="dt" sz="half" idx="10"/>
          </p:nvPr>
        </p:nvSpPr>
        <p:spPr/>
        <p:txBody>
          <a:bodyPr/>
          <a:lstStyle/>
          <a:p>
            <a:r>
              <a:rPr lang="en-US" smtClean="0"/>
              <a:t>03/23/18</a:t>
            </a:r>
            <a:endParaRPr lang="en-US" dirty="0"/>
          </a:p>
        </p:txBody>
      </p:sp>
      <p:sp>
        <p:nvSpPr>
          <p:cNvPr id="5" name="Slide Number Placeholder 4"/>
          <p:cNvSpPr>
            <a:spLocks noGrp="1"/>
          </p:cNvSpPr>
          <p:nvPr>
            <p:ph type="sldNum" sz="quarter" idx="12"/>
          </p:nvPr>
        </p:nvSpPr>
        <p:spPr/>
        <p:txBody>
          <a:bodyPr/>
          <a:lstStyle/>
          <a:p>
            <a:fld id="{0909C6B6-41D0-4A65-B665-E68DCB24A9DA}" type="slidenum">
              <a:rPr lang="en-US" smtClean="0"/>
              <a:pPr/>
              <a:t>12</a:t>
            </a:fld>
            <a:endParaRPr lang="en-US" dirty="0"/>
          </a:p>
        </p:txBody>
      </p:sp>
    </p:spTree>
    <p:extLst>
      <p:ext uri="{BB962C8B-B14F-4D97-AF65-F5344CB8AC3E}">
        <p14:creationId xmlns:p14="http://schemas.microsoft.com/office/powerpoint/2010/main" val="583777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Change Practice- </a:t>
            </a:r>
            <a:br>
              <a:rPr lang="en-US" dirty="0" smtClean="0"/>
            </a:br>
            <a:r>
              <a:rPr lang="en-US" dirty="0" smtClean="0"/>
              <a:t>Answers</a:t>
            </a:r>
            <a:endParaRPr lang="en-US" dirty="0"/>
          </a:p>
        </p:txBody>
      </p:sp>
      <p:sp>
        <p:nvSpPr>
          <p:cNvPr id="3" name="Content Placeholder 2"/>
          <p:cNvSpPr>
            <a:spLocks noGrp="1"/>
          </p:cNvSpPr>
          <p:nvPr>
            <p:ph idx="1"/>
          </p:nvPr>
        </p:nvSpPr>
        <p:spPr/>
        <p:txBody>
          <a:bodyPr>
            <a:normAutofit fontScale="77500" lnSpcReduction="20000"/>
          </a:bodyPr>
          <a:lstStyle/>
          <a:p>
            <a:pPr>
              <a:buAutoNum type="arabicParenR"/>
            </a:pPr>
            <a:r>
              <a:rPr lang="en-US" dirty="0" smtClean="0"/>
              <a:t>The worker should not have end-dated the self-employment page.  Instead, the worker should have asked John more questions about his business ending.  If they had, they would have found out that John only does landscaping from April through September and then does snow removal in the winter.  His most recent taxes continue to reflect his income and expenses as a significant change has not occurred.  </a:t>
            </a:r>
          </a:p>
          <a:p>
            <a:pPr>
              <a:buAutoNum type="arabicParenR"/>
            </a:pPr>
            <a:r>
              <a:rPr lang="en-US" dirty="0" smtClean="0"/>
              <a:t>The worker should not have zeroed out the self-employment income.  There is not a significant change because Ken is still continuing the day to day operations of the business while Bob recovers so the income will continue.</a:t>
            </a:r>
          </a:p>
          <a:p>
            <a:pPr>
              <a:buAutoNum type="arabicParenR"/>
            </a:pPr>
            <a:r>
              <a:rPr lang="en-US" dirty="0" smtClean="0"/>
              <a:t>No, this is not a significant change.  The business operating period will vary depending on local and seasonal climate conditions.  This is considered normal ebb and flow of the business.</a:t>
            </a:r>
          </a:p>
          <a:p>
            <a:pPr>
              <a:buAutoNum type="arabicParenR"/>
            </a:pPr>
            <a:r>
              <a:rPr lang="en-US" dirty="0"/>
              <a:t> </a:t>
            </a:r>
            <a:r>
              <a:rPr lang="en-US" dirty="0" smtClean="0"/>
              <a:t>Yes, a significant change has occurred. This is not considered normal ebb and flow of her child care business.  The worker should request SEIRFs for the partial month of net income (September), one full month of actual income (October) and expenses and an estimate for the next month (November).</a:t>
            </a:r>
          </a:p>
        </p:txBody>
      </p:sp>
      <p:sp>
        <p:nvSpPr>
          <p:cNvPr id="4" name="Date Placeholder 3"/>
          <p:cNvSpPr>
            <a:spLocks noGrp="1"/>
          </p:cNvSpPr>
          <p:nvPr>
            <p:ph type="dt" sz="half" idx="10"/>
          </p:nvPr>
        </p:nvSpPr>
        <p:spPr/>
        <p:txBody>
          <a:bodyPr/>
          <a:lstStyle/>
          <a:p>
            <a:r>
              <a:rPr lang="en-US" smtClean="0"/>
              <a:t>03/23/18</a:t>
            </a:r>
            <a:endParaRPr lang="en-US" dirty="0"/>
          </a:p>
        </p:txBody>
      </p:sp>
      <p:sp>
        <p:nvSpPr>
          <p:cNvPr id="5" name="Slide Number Placeholder 4"/>
          <p:cNvSpPr>
            <a:spLocks noGrp="1"/>
          </p:cNvSpPr>
          <p:nvPr>
            <p:ph type="sldNum" sz="quarter" idx="12"/>
          </p:nvPr>
        </p:nvSpPr>
        <p:spPr/>
        <p:txBody>
          <a:bodyPr/>
          <a:lstStyle/>
          <a:p>
            <a:fld id="{0909C6B6-41D0-4A65-B665-E68DCB24A9DA}" type="slidenum">
              <a:rPr lang="en-US" smtClean="0"/>
              <a:pPr/>
              <a:t>13</a:t>
            </a:fld>
            <a:endParaRPr lang="en-US" dirty="0"/>
          </a:p>
        </p:txBody>
      </p:sp>
    </p:spTree>
    <p:extLst>
      <p:ext uri="{BB962C8B-B14F-4D97-AF65-F5344CB8AC3E}">
        <p14:creationId xmlns:p14="http://schemas.microsoft.com/office/powerpoint/2010/main" val="18674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a:t>
            </a:r>
            <a:endParaRPr lang="en-US" dirty="0"/>
          </a:p>
        </p:txBody>
      </p:sp>
      <p:sp>
        <p:nvSpPr>
          <p:cNvPr id="3" name="Content Placeholder 2"/>
          <p:cNvSpPr>
            <a:spLocks noGrp="1"/>
          </p:cNvSpPr>
          <p:nvPr>
            <p:ph idx="1"/>
          </p:nvPr>
        </p:nvSpPr>
        <p:spPr>
          <a:xfrm>
            <a:off x="1945201" y="1264555"/>
            <a:ext cx="6589199" cy="5257800"/>
          </a:xfrm>
        </p:spPr>
        <p:txBody>
          <a:bodyPr>
            <a:normAutofit/>
          </a:bodyPr>
          <a:lstStyle/>
          <a:p>
            <a:r>
              <a:rPr lang="en-US" sz="1200" dirty="0" smtClean="0"/>
              <a:t>Reminder: CWW will not deduct the Gross Expenses for FS in the budget unless the expense has a valid verification code. If you are pending the case for verification, you may have to enter an “NA” on the expense verification, to get FS to pend, otherwise, FS may fail in error for being over income</a:t>
            </a:r>
          </a:p>
          <a:p>
            <a:r>
              <a:rPr lang="en-US" sz="1200" dirty="0" smtClean="0"/>
              <a:t>CWW may only recognize five SEI sequences.  If an individual reports 6 or more different types of SEI business, workers should double check the budget and may need to combine some SEI in order to get the budget to calculate the income correctly</a:t>
            </a:r>
          </a:p>
          <a:p>
            <a:r>
              <a:rPr lang="en-US" sz="1200" dirty="0" smtClean="0"/>
              <a:t>Workers should complete the correct worksheet and scan this into ECF</a:t>
            </a:r>
          </a:p>
          <a:p>
            <a:r>
              <a:rPr lang="en-US" sz="1200" dirty="0" smtClean="0"/>
              <a:t>Form 8829 is used when a customer claims use of their home as a business expense.  The worker should determine if this expense affects the amounts claimed for shelter costs in CWW and adjust accordingly.  Remember shelter and utility expenses are not required to be verified unless questionable</a:t>
            </a:r>
          </a:p>
          <a:p>
            <a:r>
              <a:rPr lang="en-US" sz="1200" dirty="0" smtClean="0"/>
              <a:t>A 179 deduction is considered depreciation for all IM programs</a:t>
            </a:r>
          </a:p>
          <a:p>
            <a:r>
              <a:rPr lang="en-US" sz="1200" dirty="0" smtClean="0"/>
              <a:t>Always document details about the self-employment into case comments, including the begin dates and any significant changes reported</a:t>
            </a:r>
          </a:p>
          <a:p>
            <a:r>
              <a:rPr lang="en-US" sz="1200" dirty="0"/>
              <a:t>A Net Operation Loss (NOL) is a loss when tax deductions are greater than the businesses taxable income.  </a:t>
            </a:r>
            <a:br>
              <a:rPr lang="en-US" sz="1200" dirty="0"/>
            </a:br>
            <a:r>
              <a:rPr lang="en-US" sz="1200" dirty="0"/>
              <a:t>An NOL can be used to offset the profits of one or multiple years. This loss should be entered into CWW on </a:t>
            </a:r>
            <a:r>
              <a:rPr lang="en-US" sz="1200" dirty="0" smtClean="0"/>
              <a:t>a BadgerCare Plus Tax Deductions page.</a:t>
            </a:r>
            <a:endParaRPr lang="en-US" sz="1200" dirty="0"/>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03/23/18</a:t>
            </a:r>
            <a:endParaRPr lang="en-US" dirty="0"/>
          </a:p>
        </p:txBody>
      </p:sp>
      <p:sp>
        <p:nvSpPr>
          <p:cNvPr id="5" name="Slide Number Placeholder 4"/>
          <p:cNvSpPr>
            <a:spLocks noGrp="1"/>
          </p:cNvSpPr>
          <p:nvPr>
            <p:ph type="sldNum" sz="quarter" idx="12"/>
          </p:nvPr>
        </p:nvSpPr>
        <p:spPr/>
        <p:txBody>
          <a:bodyPr/>
          <a:lstStyle/>
          <a:p>
            <a:fld id="{0909C6B6-41D0-4A65-B665-E68DCB24A9DA}" type="slidenum">
              <a:rPr lang="en-US" smtClean="0"/>
              <a:pPr/>
              <a:t>14</a:t>
            </a:fld>
            <a:endParaRPr lang="en-US" dirty="0"/>
          </a:p>
        </p:txBody>
      </p:sp>
    </p:spTree>
    <p:extLst>
      <p:ext uri="{BB962C8B-B14F-4D97-AF65-F5344CB8AC3E}">
        <p14:creationId xmlns:p14="http://schemas.microsoft.com/office/powerpoint/2010/main" val="1727713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1957136" y="1524000"/>
            <a:ext cx="6741599" cy="3886200"/>
          </a:xfrm>
        </p:spPr>
        <p:txBody>
          <a:bodyPr>
            <a:normAutofit/>
          </a:bodyPr>
          <a:lstStyle/>
          <a:p>
            <a:r>
              <a:rPr lang="en-US" sz="2000" dirty="0" smtClean="0"/>
              <a:t>Basic Information</a:t>
            </a:r>
          </a:p>
          <a:p>
            <a:r>
              <a:rPr lang="en-US" sz="2000" dirty="0" smtClean="0"/>
              <a:t>CWW Self Employment Page</a:t>
            </a:r>
          </a:p>
          <a:p>
            <a:r>
              <a:rPr lang="en-US" sz="2000" dirty="0" smtClean="0"/>
              <a:t>Expenses</a:t>
            </a:r>
          </a:p>
          <a:p>
            <a:r>
              <a:rPr lang="en-US" sz="2000" dirty="0" smtClean="0"/>
              <a:t>Verification</a:t>
            </a:r>
          </a:p>
          <a:p>
            <a:r>
              <a:rPr lang="en-US" sz="2000" dirty="0" smtClean="0"/>
              <a:t>IRS Tax Forms</a:t>
            </a:r>
          </a:p>
          <a:p>
            <a:r>
              <a:rPr lang="en-US" sz="2000" dirty="0" smtClean="0"/>
              <a:t>SEIRFS</a:t>
            </a:r>
          </a:p>
          <a:p>
            <a:r>
              <a:rPr lang="en-US" sz="2000" dirty="0" smtClean="0"/>
              <a:t>Significant Change in Circumstance</a:t>
            </a:r>
          </a:p>
          <a:p>
            <a:r>
              <a:rPr lang="en-US" sz="2000" dirty="0" smtClean="0"/>
              <a:t>Tips</a:t>
            </a:r>
          </a:p>
          <a:p>
            <a:r>
              <a:rPr lang="en-US" sz="2000" dirty="0" smtClean="0"/>
              <a:t>NOL Example</a:t>
            </a:r>
          </a:p>
          <a:p>
            <a:endParaRPr lang="en-US" sz="2000" dirty="0" smtClean="0"/>
          </a:p>
        </p:txBody>
      </p:sp>
      <p:sp>
        <p:nvSpPr>
          <p:cNvPr id="4" name="Date Placeholder 3"/>
          <p:cNvSpPr>
            <a:spLocks noGrp="1"/>
          </p:cNvSpPr>
          <p:nvPr>
            <p:ph type="dt" sz="half" idx="10"/>
          </p:nvPr>
        </p:nvSpPr>
        <p:spPr/>
        <p:txBody>
          <a:bodyPr/>
          <a:lstStyle/>
          <a:p>
            <a:r>
              <a:rPr lang="en-US" smtClean="0"/>
              <a:t>03/23/18</a:t>
            </a:r>
            <a:endParaRPr lang="en-US" dirty="0"/>
          </a:p>
        </p:txBody>
      </p:sp>
      <p:sp>
        <p:nvSpPr>
          <p:cNvPr id="5" name="Slide Number Placeholder 4"/>
          <p:cNvSpPr>
            <a:spLocks noGrp="1"/>
          </p:cNvSpPr>
          <p:nvPr>
            <p:ph type="sldNum" sz="quarter" idx="12"/>
          </p:nvPr>
        </p:nvSpPr>
        <p:spPr/>
        <p:txBody>
          <a:bodyPr/>
          <a:lstStyle/>
          <a:p>
            <a:fld id="{0909C6B6-41D0-4A65-B665-E68DCB24A9DA}"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Information about SEI</a:t>
            </a:r>
            <a:endParaRPr lang="en-US" dirty="0"/>
          </a:p>
        </p:txBody>
      </p:sp>
      <p:sp>
        <p:nvSpPr>
          <p:cNvPr id="3" name="Content Placeholder 2"/>
          <p:cNvSpPr>
            <a:spLocks noGrp="1"/>
          </p:cNvSpPr>
          <p:nvPr>
            <p:ph idx="1"/>
          </p:nvPr>
        </p:nvSpPr>
        <p:spPr>
          <a:xfrm>
            <a:off x="1972711" y="1600200"/>
            <a:ext cx="6591985" cy="4371660"/>
          </a:xfrm>
        </p:spPr>
        <p:txBody>
          <a:bodyPr>
            <a:normAutofit fontScale="85000" lnSpcReduction="10000"/>
          </a:bodyPr>
          <a:lstStyle/>
          <a:p>
            <a:r>
              <a:rPr lang="en-US" dirty="0" smtClean="0"/>
              <a:t>Customer’s income is received directly from a customer’s own business rather than as an employee with a specified salary from an employer.  Examples include:	</a:t>
            </a:r>
          </a:p>
          <a:p>
            <a:pPr lvl="1"/>
            <a:r>
              <a:rPr lang="en-US" dirty="0" smtClean="0"/>
              <a:t>In-home child care provider</a:t>
            </a:r>
          </a:p>
          <a:p>
            <a:pPr lvl="1"/>
            <a:r>
              <a:rPr lang="en-US" dirty="0" smtClean="0"/>
              <a:t>Sales</a:t>
            </a:r>
          </a:p>
          <a:p>
            <a:pPr lvl="1"/>
            <a:r>
              <a:rPr lang="en-US" dirty="0" smtClean="0"/>
              <a:t>Carpentry</a:t>
            </a:r>
          </a:p>
          <a:p>
            <a:pPr lvl="1"/>
            <a:r>
              <a:rPr lang="en-US" dirty="0" smtClean="0"/>
              <a:t>Farming</a:t>
            </a:r>
          </a:p>
          <a:p>
            <a:r>
              <a:rPr lang="en-US" dirty="0" smtClean="0"/>
              <a:t>Some ways to identify self-employment are that the customer:</a:t>
            </a:r>
          </a:p>
          <a:p>
            <a:pPr lvl="1"/>
            <a:r>
              <a:rPr lang="en-US" dirty="0" smtClean="0"/>
              <a:t>Does not have federal income tax and FICA payment withheld</a:t>
            </a:r>
          </a:p>
          <a:p>
            <a:pPr lvl="1"/>
            <a:r>
              <a:rPr lang="en-US" dirty="0" smtClean="0"/>
              <a:t>Does not complete a W-4 for an employer</a:t>
            </a:r>
          </a:p>
          <a:p>
            <a:pPr lvl="1"/>
            <a:r>
              <a:rPr lang="en-US" dirty="0" smtClean="0"/>
              <a:t>Is not covered by employer liability insurance or worker’s comp.</a:t>
            </a:r>
          </a:p>
          <a:p>
            <a:pPr lvl="1"/>
            <a:r>
              <a:rPr lang="en-US" dirty="0" smtClean="0"/>
              <a:t>Sets his or her own schedule</a:t>
            </a:r>
          </a:p>
          <a:p>
            <a:pPr marL="0" indent="0">
              <a:buNone/>
            </a:pPr>
            <a:r>
              <a:rPr lang="en-US" dirty="0" smtClean="0"/>
              <a:t> </a:t>
            </a:r>
            <a:r>
              <a:rPr lang="en-US" sz="1600" b="1" dirty="0"/>
              <a:t>Note:</a:t>
            </a:r>
            <a:r>
              <a:rPr lang="en-US" sz="1600" dirty="0"/>
              <a:t> A babysitter who works in someone else's home is considered an employee of that household even if the individual employing him or her does not withhold taxes or FICA.</a:t>
            </a:r>
            <a:endParaRPr lang="en-US" sz="1600" dirty="0" smtClean="0"/>
          </a:p>
        </p:txBody>
      </p:sp>
      <p:sp>
        <p:nvSpPr>
          <p:cNvPr id="4" name="Date Placeholder 3"/>
          <p:cNvSpPr>
            <a:spLocks noGrp="1"/>
          </p:cNvSpPr>
          <p:nvPr>
            <p:ph type="dt" sz="half" idx="10"/>
          </p:nvPr>
        </p:nvSpPr>
        <p:spPr/>
        <p:txBody>
          <a:bodyPr/>
          <a:lstStyle/>
          <a:p>
            <a:r>
              <a:rPr lang="en-US" smtClean="0"/>
              <a:t>03/23/18</a:t>
            </a:r>
            <a:endParaRPr lang="en-US" dirty="0"/>
          </a:p>
        </p:txBody>
      </p:sp>
      <p:sp>
        <p:nvSpPr>
          <p:cNvPr id="5" name="Slide Number Placeholder 4"/>
          <p:cNvSpPr>
            <a:spLocks noGrp="1"/>
          </p:cNvSpPr>
          <p:nvPr>
            <p:ph type="sldNum" sz="quarter" idx="12"/>
          </p:nvPr>
        </p:nvSpPr>
        <p:spPr/>
        <p:txBody>
          <a:bodyPr/>
          <a:lstStyle/>
          <a:p>
            <a:fld id="{0909C6B6-41D0-4A65-B665-E68DCB24A9DA}" type="slidenum">
              <a:rPr lang="en-US" smtClean="0"/>
              <a:pPr/>
              <a:t>3</a:t>
            </a:fld>
            <a:endParaRPr lang="en-US" dirty="0"/>
          </a:p>
        </p:txBody>
      </p:sp>
    </p:spTree>
    <p:extLst>
      <p:ext uri="{BB962C8B-B14F-4D97-AF65-F5344CB8AC3E}">
        <p14:creationId xmlns:p14="http://schemas.microsoft.com/office/powerpoint/2010/main" val="2765139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Information about SEI</a:t>
            </a:r>
            <a:endParaRPr lang="en-US" dirty="0"/>
          </a:p>
        </p:txBody>
      </p:sp>
      <p:sp>
        <p:nvSpPr>
          <p:cNvPr id="3" name="Content Placeholder 2"/>
          <p:cNvSpPr>
            <a:spLocks noGrp="1"/>
          </p:cNvSpPr>
          <p:nvPr>
            <p:ph idx="1"/>
          </p:nvPr>
        </p:nvSpPr>
        <p:spPr>
          <a:xfrm>
            <a:off x="1918545" y="1524000"/>
            <a:ext cx="6591985" cy="3777622"/>
          </a:xfrm>
        </p:spPr>
        <p:txBody>
          <a:bodyPr>
            <a:normAutofit fontScale="92500" lnSpcReduction="20000"/>
          </a:bodyPr>
          <a:lstStyle/>
          <a:p>
            <a:r>
              <a:rPr lang="en-US" dirty="0" smtClean="0"/>
              <a:t>There are 4 types of self-employment</a:t>
            </a:r>
          </a:p>
          <a:p>
            <a:pPr lvl="1"/>
            <a:r>
              <a:rPr lang="en-US" b="1" dirty="0" smtClean="0"/>
              <a:t>Sole Proprietorship- </a:t>
            </a:r>
            <a:r>
              <a:rPr lang="en-US" dirty="0" smtClean="0"/>
              <a:t>unincorporated business owned by one person</a:t>
            </a:r>
          </a:p>
          <a:p>
            <a:pPr lvl="1"/>
            <a:r>
              <a:rPr lang="en-US" b="1" dirty="0" smtClean="0"/>
              <a:t>Partnership</a:t>
            </a:r>
            <a:r>
              <a:rPr lang="en-US" dirty="0" smtClean="0"/>
              <a:t>- unincorporated business where two or more persons conduct business and expect to share in the profits and losses</a:t>
            </a:r>
          </a:p>
          <a:p>
            <a:pPr lvl="1"/>
            <a:r>
              <a:rPr lang="en-US" b="1" dirty="0" smtClean="0"/>
              <a:t>Corporation</a:t>
            </a:r>
            <a:r>
              <a:rPr lang="en-US" dirty="0" smtClean="0"/>
              <a:t>- legal entity authorized by a state to operate under the rules of its charter. It is taxed as an entity rather than its owners being taxed as individuals.  Each owner’s loss is limited to his or her investment</a:t>
            </a:r>
          </a:p>
          <a:p>
            <a:pPr lvl="1"/>
            <a:r>
              <a:rPr lang="en-US" b="1" dirty="0" smtClean="0"/>
              <a:t>S</a:t>
            </a:r>
            <a:r>
              <a:rPr lang="en-US" dirty="0" smtClean="0"/>
              <a:t> </a:t>
            </a:r>
            <a:r>
              <a:rPr lang="en-US" b="1" dirty="0" smtClean="0"/>
              <a:t>Corporation</a:t>
            </a:r>
            <a:r>
              <a:rPr lang="en-US" dirty="0" smtClean="0"/>
              <a:t>- corporations that elect to pass corporate income, losses, deductions and credits to their shareholders for federal tax purposes. Shareholders of S Corporations report the flow-through of income and loses on their personal tax returns and are assessed tax at their individual income tax rates.</a:t>
            </a:r>
          </a:p>
          <a:p>
            <a:endParaRPr lang="en-US" dirty="0" smtClean="0"/>
          </a:p>
        </p:txBody>
      </p:sp>
      <p:sp>
        <p:nvSpPr>
          <p:cNvPr id="4" name="Date Placeholder 3"/>
          <p:cNvSpPr>
            <a:spLocks noGrp="1"/>
          </p:cNvSpPr>
          <p:nvPr>
            <p:ph type="dt" sz="half" idx="10"/>
          </p:nvPr>
        </p:nvSpPr>
        <p:spPr/>
        <p:txBody>
          <a:bodyPr/>
          <a:lstStyle/>
          <a:p>
            <a:r>
              <a:rPr lang="en-US" smtClean="0"/>
              <a:t>03/23/18</a:t>
            </a:r>
            <a:endParaRPr lang="en-US" dirty="0"/>
          </a:p>
        </p:txBody>
      </p:sp>
      <p:sp>
        <p:nvSpPr>
          <p:cNvPr id="5" name="Slide Number Placeholder 4"/>
          <p:cNvSpPr>
            <a:spLocks noGrp="1"/>
          </p:cNvSpPr>
          <p:nvPr>
            <p:ph type="sldNum" sz="quarter" idx="12"/>
          </p:nvPr>
        </p:nvSpPr>
        <p:spPr/>
        <p:txBody>
          <a:bodyPr/>
          <a:lstStyle/>
          <a:p>
            <a:fld id="{0909C6B6-41D0-4A65-B665-E68DCB24A9DA}" type="slidenum">
              <a:rPr lang="en-US" smtClean="0"/>
              <a:pPr/>
              <a:t>4</a:t>
            </a:fld>
            <a:endParaRPr lang="en-US" dirty="0"/>
          </a:p>
        </p:txBody>
      </p:sp>
    </p:spTree>
    <p:extLst>
      <p:ext uri="{BB962C8B-B14F-4D97-AF65-F5344CB8AC3E}">
        <p14:creationId xmlns:p14="http://schemas.microsoft.com/office/powerpoint/2010/main" val="4101066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Information about SEI</a:t>
            </a:r>
            <a:endParaRPr lang="en-US" dirty="0"/>
          </a:p>
        </p:txBody>
      </p:sp>
      <p:sp>
        <p:nvSpPr>
          <p:cNvPr id="3" name="Content Placeholder 2"/>
          <p:cNvSpPr>
            <a:spLocks noGrp="1"/>
          </p:cNvSpPr>
          <p:nvPr>
            <p:ph idx="1"/>
          </p:nvPr>
        </p:nvSpPr>
        <p:spPr>
          <a:xfrm>
            <a:off x="1945201" y="1600200"/>
            <a:ext cx="6591985" cy="3777622"/>
          </a:xfrm>
        </p:spPr>
        <p:txBody>
          <a:bodyPr>
            <a:normAutofit/>
          </a:bodyPr>
          <a:lstStyle/>
          <a:p>
            <a:r>
              <a:rPr lang="en-US" dirty="0" smtClean="0"/>
              <a:t>All </a:t>
            </a:r>
            <a:r>
              <a:rPr lang="en-US" dirty="0"/>
              <a:t>SEI is earned income except royalty income and some rental income </a:t>
            </a:r>
          </a:p>
          <a:p>
            <a:r>
              <a:rPr lang="en-US" dirty="0"/>
              <a:t>A business is operating if it is ready for business even if it is seasonally operated</a:t>
            </a:r>
          </a:p>
          <a:p>
            <a:r>
              <a:rPr lang="en-US" dirty="0" smtClean="0"/>
              <a:t>Capital </a:t>
            </a:r>
            <a:r>
              <a:rPr lang="en-US" dirty="0"/>
              <a:t>and Ordinary Gains are counted as earned income </a:t>
            </a:r>
            <a:r>
              <a:rPr lang="en-US" dirty="0" smtClean="0"/>
              <a:t>unless they are Personal </a:t>
            </a:r>
            <a:r>
              <a:rPr lang="en-US" dirty="0"/>
              <a:t>C</a:t>
            </a:r>
            <a:r>
              <a:rPr lang="en-US" dirty="0" smtClean="0"/>
              <a:t>apital Gains</a:t>
            </a:r>
            <a:endParaRPr lang="en-US" dirty="0"/>
          </a:p>
          <a:p>
            <a:pPr marL="0" indent="0">
              <a:buNone/>
            </a:pPr>
            <a:endParaRPr lang="en-US" dirty="0" smtClean="0"/>
          </a:p>
        </p:txBody>
      </p:sp>
      <p:sp>
        <p:nvSpPr>
          <p:cNvPr id="4" name="Date Placeholder 3"/>
          <p:cNvSpPr>
            <a:spLocks noGrp="1"/>
          </p:cNvSpPr>
          <p:nvPr>
            <p:ph type="dt" sz="half" idx="10"/>
          </p:nvPr>
        </p:nvSpPr>
        <p:spPr/>
        <p:txBody>
          <a:bodyPr/>
          <a:lstStyle/>
          <a:p>
            <a:r>
              <a:rPr lang="en-US" smtClean="0"/>
              <a:t>03/23/18</a:t>
            </a:r>
            <a:endParaRPr lang="en-US" dirty="0"/>
          </a:p>
        </p:txBody>
      </p:sp>
      <p:sp>
        <p:nvSpPr>
          <p:cNvPr id="5" name="Slide Number Placeholder 4"/>
          <p:cNvSpPr>
            <a:spLocks noGrp="1"/>
          </p:cNvSpPr>
          <p:nvPr>
            <p:ph type="sldNum" sz="quarter" idx="12"/>
          </p:nvPr>
        </p:nvSpPr>
        <p:spPr/>
        <p:txBody>
          <a:bodyPr/>
          <a:lstStyle/>
          <a:p>
            <a:fld id="{0909C6B6-41D0-4A65-B665-E68DCB24A9DA}" type="slidenum">
              <a:rPr lang="en-US" smtClean="0"/>
              <a:pPr/>
              <a:t>5</a:t>
            </a:fld>
            <a:endParaRPr lang="en-US" dirty="0"/>
          </a:p>
        </p:txBody>
      </p:sp>
    </p:spTree>
    <p:extLst>
      <p:ext uri="{BB962C8B-B14F-4D97-AF65-F5344CB8AC3E}">
        <p14:creationId xmlns:p14="http://schemas.microsoft.com/office/powerpoint/2010/main" val="332861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8980" y="405010"/>
            <a:ext cx="6589199" cy="1280890"/>
          </a:xfrm>
        </p:spPr>
        <p:txBody>
          <a:bodyPr/>
          <a:lstStyle/>
          <a:p>
            <a:r>
              <a:rPr lang="en-US" dirty="0" smtClean="0"/>
              <a:t>Self-Employment Expenses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48439967"/>
              </p:ext>
            </p:extLst>
          </p:nvPr>
        </p:nvGraphicFramePr>
        <p:xfrm>
          <a:off x="1948980" y="1347929"/>
          <a:ext cx="6206610" cy="3890168"/>
        </p:xfrm>
        <a:graphic>
          <a:graphicData uri="http://schemas.openxmlformats.org/drawingml/2006/table">
            <a:tbl>
              <a:tblPr firstRow="1" firstCol="1" bandRow="1">
                <a:tableStyleId>{5C22544A-7EE6-4342-B048-85BDC9FD1C3A}</a:tableStyleId>
              </a:tblPr>
              <a:tblGrid>
                <a:gridCol w="3406026"/>
                <a:gridCol w="933528"/>
                <a:gridCol w="933528"/>
                <a:gridCol w="933528"/>
              </a:tblGrid>
              <a:tr h="200633">
                <a:tc>
                  <a:txBody>
                    <a:bodyPr/>
                    <a:lstStyle/>
                    <a:p>
                      <a:pPr marL="0" marR="0">
                        <a:lnSpc>
                          <a:spcPct val="107000"/>
                        </a:lnSpc>
                        <a:spcBef>
                          <a:spcPts val="0"/>
                        </a:spcBef>
                        <a:spcAft>
                          <a:spcPts val="0"/>
                        </a:spcAft>
                      </a:pPr>
                      <a:r>
                        <a:rPr lang="en-US" sz="1100" dirty="0">
                          <a:effectLst/>
                        </a:rPr>
                        <a:t>Disallowed (Added Back In) SEI Expenses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FoodShare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MAGI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EBD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00783">
                <a:tc>
                  <a:txBody>
                    <a:bodyPr/>
                    <a:lstStyle/>
                    <a:p>
                      <a:pPr marL="0" marR="0">
                        <a:lnSpc>
                          <a:spcPct val="107000"/>
                        </a:lnSpc>
                        <a:spcBef>
                          <a:spcPts val="0"/>
                        </a:spcBef>
                        <a:spcAft>
                          <a:spcPts val="0"/>
                        </a:spcAft>
                      </a:pPr>
                      <a:r>
                        <a:rPr lang="en-US" sz="1100" dirty="0">
                          <a:effectLst/>
                        </a:rPr>
                        <a:t>Depreciation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12279">
                <a:tc>
                  <a:txBody>
                    <a:bodyPr/>
                    <a:lstStyle/>
                    <a:p>
                      <a:pPr marL="0" marR="0">
                        <a:lnSpc>
                          <a:spcPct val="107000"/>
                        </a:lnSpc>
                        <a:spcBef>
                          <a:spcPts val="0"/>
                        </a:spcBef>
                        <a:spcAft>
                          <a:spcPts val="0"/>
                        </a:spcAft>
                      </a:pPr>
                      <a:r>
                        <a:rPr lang="en-US" sz="1100">
                          <a:effectLst/>
                        </a:rPr>
                        <a:t>Net loss carry over from previous period (NOL)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00783">
                <a:tc>
                  <a:txBody>
                    <a:bodyPr/>
                    <a:lstStyle/>
                    <a:p>
                      <a:pPr marL="0" marR="0">
                        <a:lnSpc>
                          <a:spcPct val="107000"/>
                        </a:lnSpc>
                        <a:spcBef>
                          <a:spcPts val="0"/>
                        </a:spcBef>
                        <a:spcAft>
                          <a:spcPts val="0"/>
                        </a:spcAft>
                      </a:pPr>
                      <a:r>
                        <a:rPr lang="en-US" sz="1100" dirty="0">
                          <a:effectLst/>
                        </a:rPr>
                        <a:t>Federal, State and local income tax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00783">
                <a:tc>
                  <a:txBody>
                    <a:bodyPr/>
                    <a:lstStyle/>
                    <a:p>
                      <a:pPr marL="0" marR="0">
                        <a:lnSpc>
                          <a:spcPct val="107000"/>
                        </a:lnSpc>
                        <a:spcBef>
                          <a:spcPts val="0"/>
                        </a:spcBef>
                        <a:spcAft>
                          <a:spcPts val="0"/>
                        </a:spcAft>
                      </a:pPr>
                      <a:r>
                        <a:rPr lang="en-US" sz="1100">
                          <a:effectLst/>
                        </a:rPr>
                        <a:t>Charitable donations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12279">
                <a:tc>
                  <a:txBody>
                    <a:bodyPr/>
                    <a:lstStyle/>
                    <a:p>
                      <a:pPr marL="0" marR="0">
                        <a:lnSpc>
                          <a:spcPct val="107000"/>
                        </a:lnSpc>
                        <a:spcBef>
                          <a:spcPts val="0"/>
                        </a:spcBef>
                        <a:spcAft>
                          <a:spcPts val="0"/>
                        </a:spcAft>
                      </a:pPr>
                      <a:r>
                        <a:rPr lang="en-US" sz="1100">
                          <a:effectLst/>
                        </a:rPr>
                        <a:t>Work-related personal expenses, such as transportation to and from work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23925">
                <a:tc>
                  <a:txBody>
                    <a:bodyPr/>
                    <a:lstStyle/>
                    <a:p>
                      <a:pPr marL="0" marR="0">
                        <a:lnSpc>
                          <a:spcPct val="107000"/>
                        </a:lnSpc>
                        <a:spcBef>
                          <a:spcPts val="0"/>
                        </a:spcBef>
                        <a:spcAft>
                          <a:spcPts val="0"/>
                        </a:spcAft>
                      </a:pPr>
                      <a:r>
                        <a:rPr lang="en-US" sz="1100">
                          <a:effectLst/>
                        </a:rPr>
                        <a:t>Employer work-related personal expenses such as pensions, employee benefit and retirement programs and/or profit sharing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*See note below</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*See note below</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*See note below</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00783">
                <a:tc>
                  <a:txBody>
                    <a:bodyPr/>
                    <a:lstStyle/>
                    <a:p>
                      <a:pPr marL="0" marR="0">
                        <a:lnSpc>
                          <a:spcPct val="107000"/>
                        </a:lnSpc>
                        <a:spcBef>
                          <a:spcPts val="0"/>
                        </a:spcBef>
                        <a:spcAft>
                          <a:spcPts val="0"/>
                        </a:spcAft>
                      </a:pPr>
                      <a:r>
                        <a:rPr lang="en-US" sz="1100">
                          <a:effectLst/>
                        </a:rPr>
                        <a:t>Amortization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00783">
                <a:tc>
                  <a:txBody>
                    <a:bodyPr/>
                    <a:lstStyle/>
                    <a:p>
                      <a:pPr marL="0" marR="0">
                        <a:lnSpc>
                          <a:spcPct val="107000"/>
                        </a:lnSpc>
                        <a:spcBef>
                          <a:spcPts val="0"/>
                        </a:spcBef>
                        <a:spcAft>
                          <a:spcPts val="0"/>
                        </a:spcAft>
                      </a:pPr>
                      <a:r>
                        <a:rPr lang="en-US" sz="1100">
                          <a:effectLst/>
                        </a:rPr>
                        <a:t>Depletion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00783">
                <a:tc>
                  <a:txBody>
                    <a:bodyPr/>
                    <a:lstStyle/>
                    <a:p>
                      <a:pPr marL="0" marR="0">
                        <a:lnSpc>
                          <a:spcPct val="107000"/>
                        </a:lnSpc>
                        <a:spcBef>
                          <a:spcPts val="0"/>
                        </a:spcBef>
                        <a:spcAft>
                          <a:spcPts val="0"/>
                        </a:spcAft>
                      </a:pPr>
                      <a:r>
                        <a:rPr lang="en-US" sz="1100">
                          <a:effectLst/>
                        </a:rPr>
                        <a:t>Guaranteed payments to partners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00783">
                <a:tc>
                  <a:txBody>
                    <a:bodyPr/>
                    <a:lstStyle/>
                    <a:p>
                      <a:pPr marL="0" marR="0">
                        <a:lnSpc>
                          <a:spcPct val="107000"/>
                        </a:lnSpc>
                        <a:spcBef>
                          <a:spcPts val="0"/>
                        </a:spcBef>
                        <a:spcAft>
                          <a:spcPts val="0"/>
                        </a:spcAft>
                      </a:pPr>
                      <a:r>
                        <a:rPr lang="en-US" sz="1100">
                          <a:effectLst/>
                        </a:rPr>
                        <a:t>Principal portion of mortgage payment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X</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35571">
                <a:tc>
                  <a:txBody>
                    <a:bodyPr/>
                    <a:lstStyle/>
                    <a:p>
                      <a:pPr marL="0" marR="0">
                        <a:lnSpc>
                          <a:spcPct val="107000"/>
                        </a:lnSpc>
                        <a:spcBef>
                          <a:spcPts val="0"/>
                        </a:spcBef>
                        <a:spcAft>
                          <a:spcPts val="0"/>
                        </a:spcAft>
                      </a:pPr>
                      <a:r>
                        <a:rPr lang="en-US" sz="1100">
                          <a:effectLst/>
                        </a:rPr>
                        <a:t>Principal payments on loans for the purchase price of income producing real estate, capital assets/equipment, and durable goods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4" name="Date Placeholder 3"/>
          <p:cNvSpPr>
            <a:spLocks noGrp="1"/>
          </p:cNvSpPr>
          <p:nvPr>
            <p:ph type="dt" sz="half" idx="10"/>
          </p:nvPr>
        </p:nvSpPr>
        <p:spPr/>
        <p:txBody>
          <a:bodyPr/>
          <a:lstStyle/>
          <a:p>
            <a:r>
              <a:rPr lang="en-US" smtClean="0"/>
              <a:t>03/23/18</a:t>
            </a:r>
            <a:endParaRPr lang="en-US" dirty="0"/>
          </a:p>
        </p:txBody>
      </p:sp>
      <p:sp>
        <p:nvSpPr>
          <p:cNvPr id="5" name="Slide Number Placeholder 4"/>
          <p:cNvSpPr>
            <a:spLocks noGrp="1"/>
          </p:cNvSpPr>
          <p:nvPr>
            <p:ph type="sldNum" sz="quarter" idx="12"/>
          </p:nvPr>
        </p:nvSpPr>
        <p:spPr/>
        <p:txBody>
          <a:bodyPr/>
          <a:lstStyle/>
          <a:p>
            <a:fld id="{0909C6B6-41D0-4A65-B665-E68DCB24A9DA}" type="slidenum">
              <a:rPr lang="en-US" smtClean="0"/>
              <a:pPr/>
              <a:t>6</a:t>
            </a:fld>
            <a:endParaRPr lang="en-US" dirty="0"/>
          </a:p>
        </p:txBody>
      </p:sp>
      <p:sp>
        <p:nvSpPr>
          <p:cNvPr id="7" name="TextBox 6"/>
          <p:cNvSpPr txBox="1"/>
          <p:nvPr/>
        </p:nvSpPr>
        <p:spPr>
          <a:xfrm>
            <a:off x="1969071" y="5540571"/>
            <a:ext cx="6210389" cy="738664"/>
          </a:xfrm>
          <a:prstGeom prst="rect">
            <a:avLst/>
          </a:prstGeom>
          <a:noFill/>
        </p:spPr>
        <p:txBody>
          <a:bodyPr wrap="square" rtlCol="0">
            <a:spAutoFit/>
          </a:bodyPr>
          <a:lstStyle/>
          <a:p>
            <a:r>
              <a:rPr lang="en-US" sz="1400" dirty="0"/>
              <a:t>*Business expenses for employees’ pensions, benefits, retirement programs, and profit sharing are allowable, but the work-related personal expense of the employer are not.</a:t>
            </a:r>
          </a:p>
        </p:txBody>
      </p:sp>
    </p:spTree>
    <p:extLst>
      <p:ext uri="{BB962C8B-B14F-4D97-AF65-F5344CB8AC3E}">
        <p14:creationId xmlns:p14="http://schemas.microsoft.com/office/powerpoint/2010/main" val="4266132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1800" y="498251"/>
            <a:ext cx="6346980" cy="797149"/>
          </a:xfrm>
        </p:spPr>
        <p:txBody>
          <a:bodyPr/>
          <a:lstStyle/>
          <a:p>
            <a:r>
              <a:rPr lang="en-US" dirty="0" smtClean="0"/>
              <a:t>Verification</a:t>
            </a:r>
            <a:endParaRPr lang="en-US" dirty="0"/>
          </a:p>
        </p:txBody>
      </p:sp>
      <p:sp>
        <p:nvSpPr>
          <p:cNvPr id="4" name="Date Placeholder 3"/>
          <p:cNvSpPr>
            <a:spLocks noGrp="1"/>
          </p:cNvSpPr>
          <p:nvPr>
            <p:ph type="dt" sz="half" idx="10"/>
          </p:nvPr>
        </p:nvSpPr>
        <p:spPr/>
        <p:txBody>
          <a:bodyPr/>
          <a:lstStyle/>
          <a:p>
            <a:r>
              <a:rPr lang="en-US" smtClean="0"/>
              <a:t>03/23/18</a:t>
            </a:r>
            <a:endParaRPr lang="en-US" dirty="0"/>
          </a:p>
        </p:txBody>
      </p:sp>
      <p:sp>
        <p:nvSpPr>
          <p:cNvPr id="5" name="Slide Number Placeholder 4"/>
          <p:cNvSpPr>
            <a:spLocks noGrp="1"/>
          </p:cNvSpPr>
          <p:nvPr>
            <p:ph type="sldNum" sz="quarter" idx="12"/>
          </p:nvPr>
        </p:nvSpPr>
        <p:spPr/>
        <p:txBody>
          <a:bodyPr/>
          <a:lstStyle/>
          <a:p>
            <a:fld id="{0909C6B6-41D0-4A65-B665-E68DCB24A9DA}" type="slidenum">
              <a:rPr lang="en-US" smtClean="0"/>
              <a:pPr/>
              <a:t>7</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103098555"/>
              </p:ext>
            </p:extLst>
          </p:nvPr>
        </p:nvGraphicFramePr>
        <p:xfrm>
          <a:off x="2191800" y="1371600"/>
          <a:ext cx="6096000" cy="4297680"/>
        </p:xfrm>
        <a:graphic>
          <a:graphicData uri="http://schemas.openxmlformats.org/drawingml/2006/table">
            <a:tbl>
              <a:tblPr firstRow="1" bandRow="1">
                <a:tableStyleId>{5C22544A-7EE6-4342-B048-85BDC9FD1C3A}</a:tableStyleId>
              </a:tblPr>
              <a:tblGrid>
                <a:gridCol w="3048000"/>
                <a:gridCol w="3048000"/>
              </a:tblGrid>
              <a:tr h="320040">
                <a:tc>
                  <a:txBody>
                    <a:bodyPr/>
                    <a:lstStyle/>
                    <a:p>
                      <a:r>
                        <a:rPr lang="en-US" dirty="0" smtClean="0"/>
                        <a:t>Use</a:t>
                      </a:r>
                      <a:r>
                        <a:rPr lang="en-US" baseline="0" dirty="0" smtClean="0"/>
                        <a:t> Taxes When:</a:t>
                      </a:r>
                      <a:endParaRPr lang="en-US" dirty="0"/>
                    </a:p>
                  </a:txBody>
                  <a:tcPr/>
                </a:tc>
                <a:tc>
                  <a:txBody>
                    <a:bodyPr/>
                    <a:lstStyle/>
                    <a:p>
                      <a:r>
                        <a:rPr lang="en-US" dirty="0" smtClean="0"/>
                        <a:t>Use SEIRFs</a:t>
                      </a:r>
                      <a:r>
                        <a:rPr lang="en-US" baseline="0" dirty="0" smtClean="0"/>
                        <a:t> When:</a:t>
                      </a:r>
                      <a:endParaRPr lang="en-US" dirty="0"/>
                    </a:p>
                  </a:txBody>
                  <a:tcPr/>
                </a:tc>
              </a:tr>
              <a:tr h="370840">
                <a:tc>
                  <a:txBody>
                    <a:bodyPr/>
                    <a:lstStyle/>
                    <a:p>
                      <a:r>
                        <a:rPr lang="en-US" dirty="0" smtClean="0"/>
                        <a:t>The business was</a:t>
                      </a:r>
                      <a:r>
                        <a:rPr lang="en-US" baseline="0" dirty="0" smtClean="0"/>
                        <a:t> operating at least one full month in the previous tax year, AND</a:t>
                      </a:r>
                      <a:endParaRPr lang="en-US" dirty="0"/>
                    </a:p>
                  </a:txBody>
                  <a:tcPr/>
                </a:tc>
                <a:tc>
                  <a:txBody>
                    <a:bodyPr/>
                    <a:lstStyle/>
                    <a:p>
                      <a:r>
                        <a:rPr lang="en-US" dirty="0" smtClean="0"/>
                        <a:t>The business start date is less than six months prior to the application,</a:t>
                      </a:r>
                      <a:endParaRPr lang="en-US" dirty="0"/>
                    </a:p>
                  </a:txBody>
                  <a:tcPr/>
                </a:tc>
              </a:tr>
              <a:tr h="370840">
                <a:tc>
                  <a:txBody>
                    <a:bodyPr/>
                    <a:lstStyle/>
                    <a:p>
                      <a:r>
                        <a:rPr lang="en-US" dirty="0" smtClean="0"/>
                        <a:t>The business has been operating for six or more months at the time of application, AND</a:t>
                      </a:r>
                      <a:endParaRPr lang="en-US" dirty="0"/>
                    </a:p>
                  </a:txBody>
                  <a:tcPr/>
                </a:tc>
                <a:tc>
                  <a:txBody>
                    <a:bodyPr/>
                    <a:lstStyle/>
                    <a:p>
                      <a:r>
                        <a:rPr lang="en-US" dirty="0" smtClean="0"/>
                        <a:t>The business start date is not in the previous year or before,</a:t>
                      </a:r>
                      <a:endParaRPr lang="en-US" dirty="0"/>
                    </a:p>
                  </a:txBody>
                  <a:tcPr/>
                </a:tc>
              </a:tr>
              <a:tr h="370840">
                <a:tc>
                  <a:txBody>
                    <a:bodyPr/>
                    <a:lstStyle/>
                    <a:p>
                      <a:r>
                        <a:rPr lang="en-US" dirty="0" smtClean="0"/>
                        <a:t>The business is not reporting a significant change</a:t>
                      </a:r>
                      <a:endParaRPr lang="en-US" dirty="0"/>
                    </a:p>
                  </a:txBody>
                  <a:tcPr/>
                </a:tc>
                <a:tc>
                  <a:txBody>
                    <a:bodyPr/>
                    <a:lstStyle/>
                    <a:p>
                      <a:r>
                        <a:rPr lang="en-US" dirty="0" smtClean="0"/>
                        <a:t>No taxes</a:t>
                      </a:r>
                      <a:r>
                        <a:rPr lang="en-US" baseline="0" dirty="0" smtClean="0"/>
                        <a:t> have been filed in the previous year or prior years, OR</a:t>
                      </a:r>
                      <a:endParaRPr lang="en-US" dirty="0"/>
                    </a:p>
                  </a:txBody>
                  <a:tcPr/>
                </a:tc>
              </a:tr>
              <a:tr h="370840">
                <a:tc>
                  <a:txBody>
                    <a:bodyPr/>
                    <a:lstStyle/>
                    <a:p>
                      <a:endParaRPr lang="en-US" dirty="0"/>
                    </a:p>
                  </a:txBody>
                  <a:tcPr/>
                </a:tc>
                <a:tc>
                  <a:txBody>
                    <a:bodyPr/>
                    <a:lstStyle/>
                    <a:p>
                      <a:r>
                        <a:rPr lang="en-US" dirty="0" smtClean="0"/>
                        <a:t>The business is reporting a significant change</a:t>
                      </a:r>
                      <a:endParaRPr lang="en-US"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1" y="572507"/>
            <a:ext cx="6705600" cy="595090"/>
          </a:xfrm>
        </p:spPr>
        <p:txBody>
          <a:bodyPr>
            <a:noAutofit/>
          </a:bodyPr>
          <a:lstStyle/>
          <a:p>
            <a:r>
              <a:rPr lang="en-US" dirty="0" smtClean="0"/>
              <a:t>IRS Tax Forms</a:t>
            </a:r>
            <a:endParaRPr lang="en-US" dirty="0"/>
          </a:p>
        </p:txBody>
      </p:sp>
      <p:sp>
        <p:nvSpPr>
          <p:cNvPr id="3" name="Content Placeholder 2"/>
          <p:cNvSpPr>
            <a:spLocks noGrp="1"/>
          </p:cNvSpPr>
          <p:nvPr>
            <p:ph idx="1"/>
          </p:nvPr>
        </p:nvSpPr>
        <p:spPr>
          <a:xfrm>
            <a:off x="1752601" y="1398809"/>
            <a:ext cx="6781800" cy="4692022"/>
          </a:xfrm>
        </p:spPr>
        <p:txBody>
          <a:bodyPr>
            <a:normAutofit/>
          </a:bodyPr>
          <a:lstStyle/>
          <a:p>
            <a:r>
              <a:rPr lang="en-US" dirty="0" smtClean="0"/>
              <a:t>The following Federal IRS forms are used to verify self-employment income:</a:t>
            </a:r>
          </a:p>
          <a:p>
            <a:pPr lvl="1"/>
            <a:r>
              <a:rPr lang="en-US" dirty="0" smtClean="0"/>
              <a:t>Form </a:t>
            </a:r>
            <a:r>
              <a:rPr lang="en-US" dirty="0"/>
              <a:t>1065 -  U.S. Return of Partnership Income</a:t>
            </a:r>
          </a:p>
          <a:p>
            <a:pPr marL="800100" lvl="2" indent="0">
              <a:buNone/>
            </a:pPr>
            <a:r>
              <a:rPr lang="en-US" sz="1600" b="1" dirty="0"/>
              <a:t>And</a:t>
            </a:r>
            <a:r>
              <a:rPr lang="en-US" sz="1600" dirty="0"/>
              <a:t> Schedule K-1</a:t>
            </a:r>
          </a:p>
          <a:p>
            <a:pPr marL="685800" lvl="1"/>
            <a:r>
              <a:rPr lang="en-US" dirty="0" smtClean="0"/>
              <a:t>Form </a:t>
            </a:r>
            <a:r>
              <a:rPr lang="en-US" dirty="0"/>
              <a:t>1120S -  U.S. Income Tax Return for an S Corporation</a:t>
            </a:r>
          </a:p>
          <a:p>
            <a:pPr marL="800100" lvl="2" indent="0">
              <a:buNone/>
            </a:pPr>
            <a:r>
              <a:rPr lang="en-US" sz="1600" b="1" dirty="0"/>
              <a:t>And</a:t>
            </a:r>
            <a:r>
              <a:rPr lang="en-US" sz="1600" dirty="0"/>
              <a:t> Schedule K-1  </a:t>
            </a:r>
          </a:p>
          <a:p>
            <a:pPr marL="685800" lvl="1"/>
            <a:r>
              <a:rPr lang="en-US" dirty="0" smtClean="0"/>
              <a:t>Schedule </a:t>
            </a:r>
            <a:r>
              <a:rPr lang="en-US" dirty="0"/>
              <a:t>C (Form 1040) -  Profit or Loss from Business (Sole Proprietorship)  - Non Farm, including Earned Income</a:t>
            </a:r>
          </a:p>
          <a:p>
            <a:pPr marL="685800" lvl="1"/>
            <a:r>
              <a:rPr lang="en-US" dirty="0" smtClean="0"/>
              <a:t>Schedule </a:t>
            </a:r>
            <a:r>
              <a:rPr lang="en-US" dirty="0"/>
              <a:t>E (Form 1040) -  Supplemental Income and Loss (From Rental real estate, royalties, partnerships, S corporations, estates. trusts, REMICs, etc.) - Also for Unearned Rental and Property Income</a:t>
            </a:r>
          </a:p>
          <a:p>
            <a:pPr marL="685800" lvl="1"/>
            <a:r>
              <a:rPr lang="en-US" dirty="0" smtClean="0"/>
              <a:t>Schedule </a:t>
            </a:r>
            <a:r>
              <a:rPr lang="en-US" dirty="0"/>
              <a:t>F (Form 1040) -  Profit or Loss from Farming</a:t>
            </a:r>
          </a:p>
          <a:p>
            <a:pPr marL="800100" lvl="2" indent="0">
              <a:buNone/>
            </a:pPr>
            <a:endParaRPr lang="en-US" dirty="0"/>
          </a:p>
          <a:p>
            <a:endParaRPr lang="en-US" dirty="0" smtClean="0"/>
          </a:p>
        </p:txBody>
      </p:sp>
      <p:sp>
        <p:nvSpPr>
          <p:cNvPr id="4" name="Date Placeholder 3"/>
          <p:cNvSpPr>
            <a:spLocks noGrp="1"/>
          </p:cNvSpPr>
          <p:nvPr>
            <p:ph type="dt" sz="half" idx="10"/>
          </p:nvPr>
        </p:nvSpPr>
        <p:spPr/>
        <p:txBody>
          <a:bodyPr/>
          <a:lstStyle/>
          <a:p>
            <a:r>
              <a:rPr lang="en-US" smtClean="0"/>
              <a:t>03/23/18</a:t>
            </a:r>
            <a:endParaRPr lang="en-US" dirty="0"/>
          </a:p>
        </p:txBody>
      </p:sp>
      <p:sp>
        <p:nvSpPr>
          <p:cNvPr id="5" name="Slide Number Placeholder 4"/>
          <p:cNvSpPr>
            <a:spLocks noGrp="1"/>
          </p:cNvSpPr>
          <p:nvPr>
            <p:ph type="sldNum" sz="quarter" idx="12"/>
          </p:nvPr>
        </p:nvSpPr>
        <p:spPr/>
        <p:txBody>
          <a:bodyPr/>
          <a:lstStyle/>
          <a:p>
            <a:fld id="{0909C6B6-41D0-4A65-B665-E68DCB24A9DA}" type="slidenum">
              <a:rPr lang="en-US" smtClean="0"/>
              <a:pPr/>
              <a:t>8</a:t>
            </a:fld>
            <a:endParaRPr lang="en-US" dirty="0"/>
          </a:p>
        </p:txBody>
      </p:sp>
    </p:spTree>
    <p:extLst>
      <p:ext uri="{BB962C8B-B14F-4D97-AF65-F5344CB8AC3E}">
        <p14:creationId xmlns:p14="http://schemas.microsoft.com/office/powerpoint/2010/main" val="3411943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IRS Tax Forms</a:t>
            </a:r>
            <a:endParaRPr lang="en-US" dirty="0"/>
          </a:p>
        </p:txBody>
      </p:sp>
      <p:sp>
        <p:nvSpPr>
          <p:cNvPr id="3" name="Content Placeholder 2"/>
          <p:cNvSpPr>
            <a:spLocks noGrp="1"/>
          </p:cNvSpPr>
          <p:nvPr>
            <p:ph idx="1"/>
          </p:nvPr>
        </p:nvSpPr>
        <p:spPr>
          <a:xfrm>
            <a:off x="1752600" y="1466937"/>
            <a:ext cx="6781800" cy="4692022"/>
          </a:xfrm>
        </p:spPr>
        <p:txBody>
          <a:bodyPr>
            <a:normAutofit/>
          </a:bodyPr>
          <a:lstStyle/>
          <a:p>
            <a:r>
              <a:rPr lang="en-US" dirty="0" smtClean="0"/>
              <a:t>The following Federal IRS forms are used to verify other income and/or expenses:</a:t>
            </a:r>
          </a:p>
          <a:p>
            <a:pPr marL="685800" lvl="1"/>
            <a:r>
              <a:rPr lang="en-US" dirty="0"/>
              <a:t>Form 1040- U.S. Individual Income Tax Return</a:t>
            </a:r>
          </a:p>
          <a:p>
            <a:pPr marL="685800" lvl="1"/>
            <a:r>
              <a:rPr lang="en-US" dirty="0" smtClean="0"/>
              <a:t>Schedule D (form 1040)- Capital </a:t>
            </a:r>
            <a:r>
              <a:rPr lang="en-US" dirty="0"/>
              <a:t>Gains or </a:t>
            </a:r>
            <a:r>
              <a:rPr lang="en-US" dirty="0" smtClean="0"/>
              <a:t>Losses (personal capital gains or losses)</a:t>
            </a:r>
            <a:endParaRPr lang="en-US" dirty="0"/>
          </a:p>
          <a:p>
            <a:pPr marL="685800" lvl="1"/>
            <a:r>
              <a:rPr lang="en-US" dirty="0"/>
              <a:t>Form 4797- </a:t>
            </a:r>
            <a:r>
              <a:rPr lang="en-US" dirty="0" smtClean="0"/>
              <a:t>Sale of Business Property (business capital gains or losses)</a:t>
            </a:r>
          </a:p>
          <a:p>
            <a:pPr marL="685800" lvl="1"/>
            <a:r>
              <a:rPr lang="en-US" dirty="0" smtClean="0"/>
              <a:t>Schedule B (form 1040A or 1040)- Interest and Ordinary Dividends </a:t>
            </a:r>
          </a:p>
          <a:p>
            <a:pPr marL="685800" lvl="1"/>
            <a:r>
              <a:rPr lang="en-US" dirty="0" smtClean="0"/>
              <a:t>Form 8829- Expenses for Business Use of Your Home </a:t>
            </a:r>
          </a:p>
          <a:p>
            <a:pPr marL="0" indent="0">
              <a:buNone/>
            </a:pPr>
            <a:endParaRPr lang="en-US" dirty="0" smtClean="0"/>
          </a:p>
        </p:txBody>
      </p:sp>
      <p:sp>
        <p:nvSpPr>
          <p:cNvPr id="4" name="Date Placeholder 3"/>
          <p:cNvSpPr>
            <a:spLocks noGrp="1"/>
          </p:cNvSpPr>
          <p:nvPr>
            <p:ph type="dt" sz="half" idx="10"/>
          </p:nvPr>
        </p:nvSpPr>
        <p:spPr/>
        <p:txBody>
          <a:bodyPr/>
          <a:lstStyle/>
          <a:p>
            <a:r>
              <a:rPr lang="en-US" smtClean="0"/>
              <a:t>03/23/18</a:t>
            </a:r>
            <a:endParaRPr lang="en-US" dirty="0"/>
          </a:p>
        </p:txBody>
      </p:sp>
      <p:sp>
        <p:nvSpPr>
          <p:cNvPr id="5" name="Slide Number Placeholder 4"/>
          <p:cNvSpPr>
            <a:spLocks noGrp="1"/>
          </p:cNvSpPr>
          <p:nvPr>
            <p:ph type="sldNum" sz="quarter" idx="12"/>
          </p:nvPr>
        </p:nvSpPr>
        <p:spPr/>
        <p:txBody>
          <a:bodyPr/>
          <a:lstStyle/>
          <a:p>
            <a:fld id="{0909C6B6-41D0-4A65-B665-E68DCB24A9DA}" type="slidenum">
              <a:rPr lang="en-US" smtClean="0"/>
              <a:pPr/>
              <a:t>9</a:t>
            </a:fld>
            <a:endParaRPr lang="en-US" dirty="0"/>
          </a:p>
        </p:txBody>
      </p:sp>
    </p:spTree>
    <p:extLst>
      <p:ext uri="{BB962C8B-B14F-4D97-AF65-F5344CB8AC3E}">
        <p14:creationId xmlns:p14="http://schemas.microsoft.com/office/powerpoint/2010/main" val="376045672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3F30E3757AF094391C43966ABD436EC" ma:contentTypeVersion="13" ma:contentTypeDescription="Create a new document." ma:contentTypeScope="" ma:versionID="caebad8508436362e4eedea7c8ad5288">
  <xsd:schema xmlns:xsd="http://www.w3.org/2001/XMLSchema" xmlns:xs="http://www.w3.org/2001/XMLSchema" xmlns:p="http://schemas.microsoft.com/office/2006/metadata/properties" xmlns:ns2="2f254586-b35f-4441-a040-f54e6e92090e" targetNamespace="http://schemas.microsoft.com/office/2006/metadata/properties" ma:root="true" ma:fieldsID="cd59f80fb6fba5a1461f1b0399591e10" ns2:_="">
    <xsd:import namespace="2f254586-b35f-4441-a040-f54e6e92090e"/>
    <xsd:element name="properties">
      <xsd:complexType>
        <xsd:sequence>
          <xsd:element name="documentManagement">
            <xsd:complexType>
              <xsd:all>
                <xsd:element ref="ns2:Document_x0020_Type" minOccurs="0"/>
                <xsd:element ref="ns2:Training_x0020_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254586-b35f-4441-a040-f54e6e92090e" elementFormDefault="qualified">
    <xsd:import namespace="http://schemas.microsoft.com/office/2006/documentManagement/types"/>
    <xsd:import namespace="http://schemas.microsoft.com/office/infopath/2007/PartnerControls"/>
    <xsd:element name="Document_x0020_Type" ma:index="8" nillable="true" ma:displayName="Document Type" ma:internalName="Document_x0020_Type">
      <xsd:complexType>
        <xsd:complexContent>
          <xsd:extension base="dms:MultiChoice">
            <xsd:sequence>
              <xsd:element name="Value" maxOccurs="unbounded" minOccurs="0" nillable="true">
                <xsd:simpleType>
                  <xsd:restriction base="dms:Choice">
                    <xsd:enumeration value="Case Review"/>
                    <xsd:enumeration value="Desk Aid"/>
                    <xsd:enumeration value="DHS New Worker Training"/>
                    <xsd:enumeration value="EST Agenda"/>
                    <xsd:enumeration value="EST Agent Reminders"/>
                    <xsd:enumeration value="EST Meetings"/>
                    <xsd:enumeration value="New Worker Classroom Training"/>
                    <xsd:enumeration value="Quizzes"/>
                    <xsd:enumeration value="Release Summaries"/>
                    <xsd:enumeration value="Schedules"/>
                    <xsd:enumeration value="Training Forms"/>
                    <xsd:enumeration value="Training Guidelines and Materials"/>
                    <xsd:enumeration value="Training Presentations"/>
                    <xsd:enumeration value="Training Team Agenda"/>
                    <xsd:enumeration value="Training Team Minutes"/>
                  </xsd:restriction>
                </xsd:simpleType>
              </xsd:element>
            </xsd:sequence>
          </xsd:extension>
        </xsd:complexContent>
      </xsd:complexType>
    </xsd:element>
    <xsd:element name="Training_x0020_Topic" ma:index="9" nillable="true" ma:displayName="Training Topic" ma:internalName="Training_x0020_Topic">
      <xsd:complexType>
        <xsd:complexContent>
          <xsd:extension base="dms:MultiChoice">
            <xsd:sequence>
              <xsd:element name="Value" maxOccurs="unbounded" minOccurs="0" nillable="true">
                <xsd:simpleType>
                  <xsd:restriction base="dms:Choice">
                    <xsd:enumeration value="ABAWD and Work Registrant"/>
                    <xsd:enumeration value="Alerts"/>
                    <xsd:enumeration value="Application/Renewal"/>
                    <xsd:enumeration value="Brits"/>
                    <xsd:enumeration value="Call Center"/>
                    <xsd:enumeration value="Case Comments"/>
                    <xsd:enumeration value="Changes and EBT Screens"/>
                    <xsd:enumeration value="Child Care and W-2"/>
                    <xsd:enumeration value="Child Support"/>
                    <xsd:enumeration value="Data Exchange"/>
                    <xsd:enumeration value="Desk Aid Training"/>
                    <xsd:enumeration value="Doc Viewer and ECF"/>
                    <xsd:enumeration value="EBD and SSA"/>
                    <xsd:enumeration value="EI"/>
                    <xsd:enumeration value="FEV"/>
                    <xsd:enumeration value="Forward Health"/>
                    <xsd:enumeration value="Interviewing"/>
                    <xsd:enumeration value="Medical Expense"/>
                    <xsd:enumeration value="Mock Interview"/>
                    <xsd:enumeration value="New Worker Orientation"/>
                    <xsd:enumeration value="Overpayments"/>
                    <xsd:enumeration value="Self-Employment"/>
                    <xsd:enumeration value="SWICAs and Discrepancies"/>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raining_x0020_Topic xmlns="2f254586-b35f-4441-a040-f54e6e92090e">
      <Value>Self-Employment</Value>
    </Training_x0020_Topic>
    <Document_x0020_Type xmlns="2f254586-b35f-4441-a040-f54e6e92090e">
      <Value>Training Presentations</Value>
      <Value>New Worker Classroom Training</Value>
    </Document_x0020_Typ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5ED0DA0-6669-4DAE-9A64-69D7E3364C82}"/>
</file>

<file path=customXml/itemProps2.xml><?xml version="1.0" encoding="utf-8"?>
<ds:datastoreItem xmlns:ds="http://schemas.openxmlformats.org/officeDocument/2006/customXml" ds:itemID="{35155EE0-902A-4302-AE89-F06A7BDA06EE}">
  <ds:schemaRefs>
    <ds:schemaRef ds:uri="http://purl.org/dc/terms/"/>
    <ds:schemaRef ds:uri="http://schemas.microsoft.com/office/2006/documentManagement/types"/>
    <ds:schemaRef ds:uri="http://purl.org/dc/dcmitype/"/>
    <ds:schemaRef ds:uri="http://www.w3.org/XML/1998/namespace"/>
    <ds:schemaRef ds:uri="http://purl.org/dc/elements/1.1/"/>
    <ds:schemaRef ds:uri="http://schemas.microsoft.com/office/infopath/2007/PartnerControls"/>
    <ds:schemaRef ds:uri="http://schemas.openxmlformats.org/package/2006/metadata/core-properties"/>
    <ds:schemaRef ds:uri="2f254586-b35f-4441-a040-f54e6e92090e"/>
    <ds:schemaRef ds:uri="http://schemas.microsoft.com/office/2006/metadata/properties"/>
  </ds:schemaRefs>
</ds:datastoreItem>
</file>

<file path=customXml/itemProps3.xml><?xml version="1.0" encoding="utf-8"?>
<ds:datastoreItem xmlns:ds="http://schemas.openxmlformats.org/officeDocument/2006/customXml" ds:itemID="{E0D601CC-190D-458F-9186-7AB18AF833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1523</TotalTime>
  <Words>1419</Words>
  <Application>Microsoft Office PowerPoint</Application>
  <PresentationFormat>On-screen Show (4:3)</PresentationFormat>
  <Paragraphs>168</Paragraphs>
  <Slides>14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Century Gothic</vt:lpstr>
      <vt:lpstr>Tahoma</vt:lpstr>
      <vt:lpstr>Times New Roman</vt:lpstr>
      <vt:lpstr>Wingdings 3</vt:lpstr>
      <vt:lpstr>Wisp</vt:lpstr>
      <vt:lpstr>Self Employment Income Basics</vt:lpstr>
      <vt:lpstr>Overview</vt:lpstr>
      <vt:lpstr>Basic Information about SEI</vt:lpstr>
      <vt:lpstr>Basic Information about SEI</vt:lpstr>
      <vt:lpstr>Basic Information about SEI</vt:lpstr>
      <vt:lpstr>Self-Employment Expenses</vt:lpstr>
      <vt:lpstr>Verification</vt:lpstr>
      <vt:lpstr>IRS Tax Forms</vt:lpstr>
      <vt:lpstr>IRS Tax Forms</vt:lpstr>
      <vt:lpstr>Self-Employment Income Report Form (SEIRF)</vt:lpstr>
      <vt:lpstr>What is a Significant Change?</vt:lpstr>
      <vt:lpstr>Significant Change Practice</vt:lpstr>
      <vt:lpstr>Significant Change Practice-  Answers</vt:lpstr>
      <vt:lpstr>Tips</vt:lpstr>
    </vt:vector>
  </TitlesOfParts>
  <Company>Rock County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 Employment Income</dc:title>
  <dc:creator>Alisa K Pritchard</dc:creator>
  <cp:lastModifiedBy>JENNIFER BOOTH</cp:lastModifiedBy>
  <cp:revision>142</cp:revision>
  <cp:lastPrinted>2015-10-21T13:24:43Z</cp:lastPrinted>
  <dcterms:created xsi:type="dcterms:W3CDTF">2014-05-29T19:39:47Z</dcterms:created>
  <dcterms:modified xsi:type="dcterms:W3CDTF">2019-08-17T16:15:31Z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TC102037821033</vt:lpwstr>
  </property>
  <property fmtid="{D5CDD505-2E9C-101B-9397-08002B2CF9AE}" pid="3" name="ContentTypeId">
    <vt:lpwstr>0x010100F3F30E3757AF094391C43966ABD436EC</vt:lpwstr>
  </property>
</Properties>
</file>