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6" r:id="rId4"/>
  </p:sldMasterIdLst>
  <p:notesMasterIdLst>
    <p:notesMasterId r:id="rId26"/>
  </p:notesMasterIdLst>
  <p:sldIdLst>
    <p:sldId id="258" r:id="rId5"/>
    <p:sldId id="259" r:id="rId6"/>
    <p:sldId id="260" r:id="rId7"/>
    <p:sldId id="267" r:id="rId8"/>
    <p:sldId id="261" r:id="rId9"/>
    <p:sldId id="286" r:id="rId10"/>
    <p:sldId id="272" r:id="rId11"/>
    <p:sldId id="262" r:id="rId12"/>
    <p:sldId id="274" r:id="rId13"/>
    <p:sldId id="275" r:id="rId14"/>
    <p:sldId id="276" r:id="rId15"/>
    <p:sldId id="277" r:id="rId16"/>
    <p:sldId id="278" r:id="rId17"/>
    <p:sldId id="270" r:id="rId18"/>
    <p:sldId id="281" r:id="rId19"/>
    <p:sldId id="279" r:id="rId20"/>
    <p:sldId id="282" r:id="rId21"/>
    <p:sldId id="283" r:id="rId22"/>
    <p:sldId id="284" r:id="rId23"/>
    <p:sldId id="285" r:id="rId24"/>
    <p:sldId id="273" r:id="rId2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D6B16DD-48C3-40C0-AA5A-EC95FF45B048}">
          <p14:sldIdLst>
            <p14:sldId id="258"/>
            <p14:sldId id="259"/>
            <p14:sldId id="260"/>
            <p14:sldId id="267"/>
            <p14:sldId id="261"/>
            <p14:sldId id="286"/>
            <p14:sldId id="272"/>
            <p14:sldId id="262"/>
            <p14:sldId id="274"/>
            <p14:sldId id="275"/>
            <p14:sldId id="276"/>
            <p14:sldId id="277"/>
            <p14:sldId id="278"/>
            <p14:sldId id="270"/>
            <p14:sldId id="281"/>
            <p14:sldId id="279"/>
            <p14:sldId id="282"/>
            <p14:sldId id="283"/>
            <p14:sldId id="284"/>
            <p14:sldId id="285"/>
            <p14:sldId id="273"/>
          </p14:sldIdLst>
        </p14:section>
        <p14:section name="Untitled Section" id="{24FBBBD1-E703-4BF9-941B-B979C1633D2C}">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72727" autoAdjust="0"/>
  </p:normalViewPr>
  <p:slideViewPr>
    <p:cSldViewPr snapToGrid="0">
      <p:cViewPr varScale="1">
        <p:scale>
          <a:sx n="67" d="100"/>
          <a:sy n="67" d="100"/>
        </p:scale>
        <p:origin x="66" y="7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FB2B981-26F2-4A20-B88C-352CBA186C04}" type="datetimeFigureOut">
              <a:rPr lang="en-US" smtClean="0"/>
              <a:t>5/24/2023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8CDC413-753A-4621-8372-6897C5831F99}" type="slidenum">
              <a:rPr lang="en-US" smtClean="0"/>
              <a:t>‹#›</a:t>
            </a:fld>
            <a:endParaRPr lang="en-US"/>
          </a:p>
        </p:txBody>
      </p:sp>
    </p:spTree>
    <p:extLst>
      <p:ext uri="{BB962C8B-B14F-4D97-AF65-F5344CB8AC3E}">
        <p14:creationId xmlns:p14="http://schemas.microsoft.com/office/powerpoint/2010/main" val="2255569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CDC413-753A-4621-8372-6897C5831F99}" type="slidenum">
              <a:rPr lang="en-US" smtClean="0"/>
              <a:t>3</a:t>
            </a:fld>
            <a:endParaRPr lang="en-US"/>
          </a:p>
        </p:txBody>
      </p:sp>
    </p:spTree>
    <p:extLst>
      <p:ext uri="{BB962C8B-B14F-4D97-AF65-F5344CB8AC3E}">
        <p14:creationId xmlns:p14="http://schemas.microsoft.com/office/powerpoint/2010/main" val="3411303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BF1478A-3CC8-4B49-A66F-0B6FAD4C7473}" type="datetime1">
              <a:rPr lang="en-US" smtClean="0"/>
              <a:t>5/24/2023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3789195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44E336-FC4A-4E51-94D1-E8427B3B385D}" type="datetime1">
              <a:rPr lang="en-US" smtClean="0"/>
              <a:t>5/24/2023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1455754060"/>
      </p:ext>
    </p:extLst>
  </p:cSld>
  <p:clrMapOvr>
    <a:masterClrMapping/>
  </p:clrMapOvr>
  <p:hf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44E336-FC4A-4E51-94D1-E8427B3B385D}" type="datetime1">
              <a:rPr lang="en-US" smtClean="0"/>
              <a:t>5/24/2023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77CCBAE-CD6C-4034-A20D-11180A96BD83}"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51193446"/>
      </p:ext>
    </p:extLst>
  </p:cSld>
  <p:clrMapOvr>
    <a:masterClrMapping/>
  </p:clrMapOvr>
  <p:hf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A44E336-FC4A-4E51-94D1-E8427B3B385D}" type="datetime1">
              <a:rPr lang="en-US" smtClean="0"/>
              <a:t>5/24/2023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294025674"/>
      </p:ext>
    </p:extLst>
  </p:cSld>
  <p:clrMapOvr>
    <a:masterClrMapping/>
  </p:clrMapOvr>
  <p:hf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A44E336-FC4A-4E51-94D1-E8427B3B385D}" type="datetime1">
              <a:rPr lang="en-US" smtClean="0"/>
              <a:t>5/24/2023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7CCBAE-CD6C-4034-A20D-11180A96BD83}"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5610876"/>
      </p:ext>
    </p:extLst>
  </p:cSld>
  <p:clrMapOvr>
    <a:masterClrMapping/>
  </p:clrMapOvr>
  <p:hf hdr="0" ft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A44E336-FC4A-4E51-94D1-E8427B3B385D}" type="datetime1">
              <a:rPr lang="en-US" smtClean="0"/>
              <a:t>5/24/2023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1709772293"/>
      </p:ext>
    </p:extLst>
  </p:cSld>
  <p:clrMapOvr>
    <a:masterClrMapping/>
  </p:clrMapOvr>
  <p:hf hdr="0" ftr="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EDEC3C-C8C7-4A74-B09F-05A5597BE157}" type="datetime1">
              <a:rPr lang="en-US" smtClean="0"/>
              <a:t>5/24/2023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20156511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973A0F-757D-401D-97AC-D1D76C5AE819}" type="datetime1">
              <a:rPr lang="en-US" smtClean="0"/>
              <a:t>5/24/2023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769066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E19F4B-1667-4652-A309-01B87D2798F8}" type="datetime1">
              <a:rPr lang="en-US" smtClean="0"/>
              <a:t>5/24/2023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233511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87CAE2-8365-42AD-B5C9-D12C95DF28CB}" type="datetime1">
              <a:rPr lang="en-US" smtClean="0"/>
              <a:t>5/24/2023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3370596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B35B799-8279-4603-90D4-DBD76B84F58F}" type="datetime1">
              <a:rPr lang="en-US" smtClean="0"/>
              <a:t>5/24/2023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2457686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F1CC916-8313-48E0-AACE-94F9A41CDA45}" type="datetime1">
              <a:rPr lang="en-US" smtClean="0"/>
              <a:t>5/24/2023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1793139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FC12CF-2E11-44B1-AEB7-EF6689FF4D92}" type="datetime1">
              <a:rPr lang="en-US" smtClean="0"/>
              <a:t>5/24/2023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3658423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992A0E-90D2-4241-B153-CEDC18FA644C}" type="datetime1">
              <a:rPr lang="en-US" smtClean="0"/>
              <a:t>5/24/2023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186395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F596E8-7743-4F85-93B4-85F2ABCA01C4}" type="datetime1">
              <a:rPr lang="en-US" smtClean="0"/>
              <a:t>5/24/2023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2714218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0539C2-9CF4-4944-B3BC-5FEC303FDA4D}" type="datetime1">
              <a:rPr lang="en-US" smtClean="0"/>
              <a:t>5/24/2023</a:t>
            </a:fld>
            <a:endParaRPr lang="en-US"/>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3009337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A44E336-FC4A-4E51-94D1-E8427B3B385D}" type="datetime1">
              <a:rPr lang="en-US" smtClean="0"/>
              <a:t>5/24/2023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77CCBAE-CD6C-4034-A20D-11180A96BD83}" type="slidenum">
              <a:rPr lang="en-US" smtClean="0"/>
              <a:t>‹#›</a:t>
            </a:fld>
            <a:endParaRPr lang="en-US"/>
          </a:p>
        </p:txBody>
      </p:sp>
    </p:spTree>
    <p:extLst>
      <p:ext uri="{BB962C8B-B14F-4D97-AF65-F5344CB8AC3E}">
        <p14:creationId xmlns:p14="http://schemas.microsoft.com/office/powerpoint/2010/main" val="3890597827"/>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Lst>
  <p:hf hdr="0" ft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Drug Testing Policy for FoodShare</a:t>
            </a:r>
          </a:p>
        </p:txBody>
      </p:sp>
      <p:sp>
        <p:nvSpPr>
          <p:cNvPr id="3" name="Subtitle 2"/>
          <p:cNvSpPr>
            <a:spLocks noGrp="1"/>
          </p:cNvSpPr>
          <p:nvPr>
            <p:ph type="subTitle" idx="1"/>
          </p:nvPr>
        </p:nvSpPr>
        <p:spPr/>
        <p:txBody>
          <a:bodyPr/>
          <a:lstStyle/>
          <a:p>
            <a:r>
              <a:rPr lang="en-US" dirty="0"/>
              <a:t>Presented by Jenny Booth</a:t>
            </a:r>
          </a:p>
          <a:p>
            <a:r>
              <a:rPr lang="en-US" dirty="0"/>
              <a:t>05/25/23</a:t>
            </a:r>
          </a:p>
        </p:txBody>
      </p:sp>
    </p:spTree>
    <p:extLst>
      <p:ext uri="{BB962C8B-B14F-4D97-AF65-F5344CB8AC3E}">
        <p14:creationId xmlns:p14="http://schemas.microsoft.com/office/powerpoint/2010/main" val="3504420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26625-2913-3AF4-E709-1E6F84ACF312}"/>
              </a:ext>
            </a:extLst>
          </p:cNvPr>
          <p:cNvSpPr>
            <a:spLocks noGrp="1"/>
          </p:cNvSpPr>
          <p:nvPr>
            <p:ph type="title"/>
          </p:nvPr>
        </p:nvSpPr>
        <p:spPr/>
        <p:txBody>
          <a:bodyPr/>
          <a:lstStyle/>
          <a:p>
            <a:r>
              <a:rPr lang="en-US" dirty="0"/>
              <a:t>Processing Instructions</a:t>
            </a:r>
          </a:p>
        </p:txBody>
      </p:sp>
      <p:sp>
        <p:nvSpPr>
          <p:cNvPr id="3" name="Content Placeholder 2">
            <a:extLst>
              <a:ext uri="{FF2B5EF4-FFF2-40B4-BE49-F238E27FC236}">
                <a16:creationId xmlns:a16="http://schemas.microsoft.com/office/drawing/2014/main" id="{3CA480EB-F93F-531E-A09F-F74B2A365E01}"/>
              </a:ext>
            </a:extLst>
          </p:cNvPr>
          <p:cNvSpPr>
            <a:spLocks noGrp="1"/>
          </p:cNvSpPr>
          <p:nvPr>
            <p:ph idx="1"/>
          </p:nvPr>
        </p:nvSpPr>
        <p:spPr>
          <a:xfrm>
            <a:off x="2589212" y="1326995"/>
            <a:ext cx="8915400" cy="4906895"/>
          </a:xfrm>
        </p:spPr>
        <p:txBody>
          <a:bodyPr>
            <a:normAutofit fontScale="77500" lnSpcReduction="20000"/>
          </a:bodyPr>
          <a:lstStyle/>
          <a:p>
            <a:pPr marL="0" indent="0">
              <a:buNone/>
            </a:pPr>
            <a:r>
              <a:rPr lang="en-US" sz="1800" b="0" i="0" u="none" strike="noStrike" baseline="0" dirty="0">
                <a:solidFill>
                  <a:schemeClr val="tx1"/>
                </a:solidFill>
              </a:rPr>
              <a:t>Update the Drug Felon page as follows:</a:t>
            </a:r>
          </a:p>
          <a:p>
            <a:r>
              <a:rPr lang="en-US" sz="1800" b="0" i="0" u="none" strike="noStrike" baseline="0" dirty="0">
                <a:solidFill>
                  <a:schemeClr val="tx1"/>
                </a:solidFill>
              </a:rPr>
              <a:t>Select the individual that has been convicted of a drug felony from the drop down</a:t>
            </a:r>
          </a:p>
          <a:p>
            <a:r>
              <a:rPr lang="en-US" sz="1800" b="0" i="0" u="none" strike="noStrike" baseline="0" dirty="0">
                <a:solidFill>
                  <a:schemeClr val="tx1"/>
                </a:solidFill>
              </a:rPr>
              <a:t>Enter the date the individual was convicted of the drug felony in the Date Felony Conviction Occurred field</a:t>
            </a:r>
          </a:p>
          <a:p>
            <a:r>
              <a:rPr lang="en-US" sz="1800" b="0" i="0" u="none" strike="noStrike" baseline="0" dirty="0">
                <a:solidFill>
                  <a:schemeClr val="tx1"/>
                </a:solidFill>
              </a:rPr>
              <a:t>Update the “Has the individual agreed to take a drug test?” question to </a:t>
            </a:r>
            <a:r>
              <a:rPr lang="en-US" sz="1800" b="1" i="0" u="none" strike="noStrike" baseline="0" dirty="0">
                <a:solidFill>
                  <a:schemeClr val="tx1"/>
                </a:solidFill>
              </a:rPr>
              <a:t>Yes </a:t>
            </a:r>
            <a:r>
              <a:rPr lang="en-US" sz="1800" b="0" i="0" u="none" strike="noStrike" baseline="0" dirty="0">
                <a:solidFill>
                  <a:schemeClr val="tx1"/>
                </a:solidFill>
              </a:rPr>
              <a:t>if the individual agreed to take the drug test and </a:t>
            </a:r>
            <a:r>
              <a:rPr lang="en-US" sz="1800" b="1" i="0" u="none" strike="noStrike" baseline="0" dirty="0">
                <a:solidFill>
                  <a:schemeClr val="tx1"/>
                </a:solidFill>
              </a:rPr>
              <a:t>No </a:t>
            </a:r>
            <a:r>
              <a:rPr lang="en-US" sz="1800" b="0" i="0" u="none" strike="noStrike" baseline="0" dirty="0">
                <a:solidFill>
                  <a:schemeClr val="tx1"/>
                </a:solidFill>
              </a:rPr>
              <a:t>if they did not</a:t>
            </a:r>
          </a:p>
          <a:p>
            <a:pPr lvl="1"/>
            <a:r>
              <a:rPr lang="en-US" b="0" i="0" u="none" strike="noStrike" baseline="0" dirty="0">
                <a:solidFill>
                  <a:schemeClr val="tx1"/>
                </a:solidFill>
              </a:rPr>
              <a:t>If </a:t>
            </a:r>
            <a:r>
              <a:rPr lang="en-US" b="1" i="0" u="none" strike="noStrike" baseline="0" dirty="0">
                <a:solidFill>
                  <a:schemeClr val="tx1"/>
                </a:solidFill>
              </a:rPr>
              <a:t>Yes </a:t>
            </a:r>
            <a:r>
              <a:rPr lang="en-US" b="0" i="0" u="none" strike="noStrike" baseline="0" dirty="0">
                <a:solidFill>
                  <a:schemeClr val="tx1"/>
                </a:solidFill>
              </a:rPr>
              <a:t>is entered, the “Passed Drug Test?” question is a mandatory entry</a:t>
            </a:r>
          </a:p>
          <a:p>
            <a:pPr lvl="1"/>
            <a:r>
              <a:rPr lang="en-US" b="0" i="0" u="none" strike="noStrike" baseline="0" dirty="0">
                <a:solidFill>
                  <a:schemeClr val="tx1"/>
                </a:solidFill>
              </a:rPr>
              <a:t> If </a:t>
            </a:r>
            <a:r>
              <a:rPr lang="en-US" b="1" i="0" u="none" strike="noStrike" baseline="0" dirty="0">
                <a:solidFill>
                  <a:schemeClr val="tx1"/>
                </a:solidFill>
              </a:rPr>
              <a:t>No </a:t>
            </a:r>
            <a:r>
              <a:rPr lang="en-US" b="0" i="0" u="none" strike="noStrike" baseline="0" dirty="0">
                <a:solidFill>
                  <a:schemeClr val="tx1"/>
                </a:solidFill>
              </a:rPr>
              <a:t>is entered, the individual is ineligible for FoodShare and is a gross deemer to the FoodShare assistance group </a:t>
            </a:r>
            <a:endParaRPr lang="en-US" sz="1800" b="0" i="0" u="none" strike="noStrike" baseline="0" dirty="0">
              <a:solidFill>
                <a:schemeClr val="tx1"/>
              </a:solidFill>
            </a:endParaRPr>
          </a:p>
          <a:p>
            <a:r>
              <a:rPr lang="en-US" sz="1800" b="0" i="0" u="none" strike="noStrike" baseline="0" dirty="0">
                <a:solidFill>
                  <a:schemeClr val="tx1"/>
                </a:solidFill>
              </a:rPr>
              <a:t>Enter a date in the “Drug Test Date” field and select </a:t>
            </a:r>
            <a:r>
              <a:rPr lang="en-US" sz="1800" b="1" i="0" u="none" strike="noStrike" baseline="0" dirty="0">
                <a:solidFill>
                  <a:schemeClr val="tx1"/>
                </a:solidFill>
              </a:rPr>
              <a:t>?-Not Yet Verified </a:t>
            </a:r>
            <a:r>
              <a:rPr lang="en-US" sz="1800" b="0" i="0" u="none" strike="noStrike" baseline="0" dirty="0">
                <a:solidFill>
                  <a:schemeClr val="tx1"/>
                </a:solidFill>
              </a:rPr>
              <a:t>to pend for the drug test date and results </a:t>
            </a:r>
          </a:p>
          <a:p>
            <a:r>
              <a:rPr lang="en-US" sz="1800" b="0" i="0" u="none" strike="noStrike" baseline="0" dirty="0">
                <a:solidFill>
                  <a:schemeClr val="tx1"/>
                </a:solidFill>
              </a:rPr>
              <a:t>Initiate Eligibility</a:t>
            </a:r>
            <a:endParaRPr lang="en-US" sz="1800" b="0" i="0" u="none" strike="noStrike" baseline="0" dirty="0">
              <a:solidFill>
                <a:srgbClr val="000000"/>
              </a:solidFill>
              <a:latin typeface="Symbol" panose="05050102010706020507" pitchFamily="18" charset="2"/>
            </a:endParaRPr>
          </a:p>
          <a:p>
            <a:pPr lvl="1"/>
            <a:r>
              <a:rPr lang="en-US" dirty="0">
                <a:solidFill>
                  <a:srgbClr val="000000"/>
                </a:solidFill>
              </a:rPr>
              <a:t>At application, if the FoodShare eligibility is not pending for any other non-financial or financial verification, workers must run and confirm eligibility open for FoodShare before pending ongoing eligibility for the drug test date and drug test results</a:t>
            </a:r>
          </a:p>
          <a:p>
            <a:pPr lvl="1"/>
            <a:r>
              <a:rPr lang="en-US" dirty="0">
                <a:solidFill>
                  <a:srgbClr val="000000"/>
                </a:solidFill>
              </a:rPr>
              <a:t>Workers must take this same action at renewal when the member is reporting a new drug felony, and when a member is re-requesting FoodShare after a drug felony sanction has ended</a:t>
            </a:r>
          </a:p>
          <a:p>
            <a:r>
              <a:rPr lang="en-US" dirty="0">
                <a:solidFill>
                  <a:srgbClr val="000000"/>
                </a:solidFill>
              </a:rPr>
              <a:t>A Verification Checklist is sent requesting verification of the drug test date and drug test results along with the verification due date</a:t>
            </a:r>
          </a:p>
          <a:p>
            <a:endParaRPr lang="en-US" sz="1800" b="0" i="0" u="none" strike="noStrike" baseline="0" dirty="0">
              <a:solidFill>
                <a:srgbClr val="000000"/>
              </a:solidFill>
              <a:latin typeface="Symbol" panose="05050102010706020507" pitchFamily="18" charset="2"/>
            </a:endParaRPr>
          </a:p>
          <a:p>
            <a:endParaRPr lang="en-US" dirty="0"/>
          </a:p>
        </p:txBody>
      </p:sp>
      <p:sp>
        <p:nvSpPr>
          <p:cNvPr id="4" name="Date Placeholder 3">
            <a:extLst>
              <a:ext uri="{FF2B5EF4-FFF2-40B4-BE49-F238E27FC236}">
                <a16:creationId xmlns:a16="http://schemas.microsoft.com/office/drawing/2014/main" id="{9D034B89-EF21-B9DC-6964-119AE85B21A9}"/>
              </a:ext>
            </a:extLst>
          </p:cNvPr>
          <p:cNvSpPr>
            <a:spLocks noGrp="1"/>
          </p:cNvSpPr>
          <p:nvPr>
            <p:ph type="dt" sz="half" idx="10"/>
          </p:nvPr>
        </p:nvSpPr>
        <p:spPr/>
        <p:txBody>
          <a:bodyPr/>
          <a:lstStyle/>
          <a:p>
            <a:fld id="{3DE19F4B-1667-4652-A309-01B87D2798F8}" type="datetime1">
              <a:rPr lang="en-US" smtClean="0"/>
              <a:t>5/24/2023</a:t>
            </a:fld>
            <a:endParaRPr lang="en-US"/>
          </a:p>
        </p:txBody>
      </p:sp>
      <p:sp>
        <p:nvSpPr>
          <p:cNvPr id="5" name="Slide Number Placeholder 4">
            <a:extLst>
              <a:ext uri="{FF2B5EF4-FFF2-40B4-BE49-F238E27FC236}">
                <a16:creationId xmlns:a16="http://schemas.microsoft.com/office/drawing/2014/main" id="{69775326-D60B-4D3D-9103-BE5D6ACC6A4F}"/>
              </a:ext>
            </a:extLst>
          </p:cNvPr>
          <p:cNvSpPr>
            <a:spLocks noGrp="1"/>
          </p:cNvSpPr>
          <p:nvPr>
            <p:ph type="sldNum" sz="quarter" idx="12"/>
          </p:nvPr>
        </p:nvSpPr>
        <p:spPr/>
        <p:txBody>
          <a:bodyPr/>
          <a:lstStyle/>
          <a:p>
            <a:fld id="{D77CCBAE-CD6C-4034-A20D-11180A96BD83}" type="slidenum">
              <a:rPr lang="en-US" smtClean="0"/>
              <a:t>10</a:t>
            </a:fld>
            <a:endParaRPr lang="en-US"/>
          </a:p>
        </p:txBody>
      </p:sp>
    </p:spTree>
    <p:extLst>
      <p:ext uri="{BB962C8B-B14F-4D97-AF65-F5344CB8AC3E}">
        <p14:creationId xmlns:p14="http://schemas.microsoft.com/office/powerpoint/2010/main" val="3912688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24A93D1-E5F8-171B-8EDE-CC4FF12C9304}"/>
              </a:ext>
            </a:extLst>
          </p:cNvPr>
          <p:cNvSpPr>
            <a:spLocks noGrp="1"/>
          </p:cNvSpPr>
          <p:nvPr>
            <p:ph type="dt" sz="half" idx="10"/>
          </p:nvPr>
        </p:nvSpPr>
        <p:spPr/>
        <p:txBody>
          <a:bodyPr/>
          <a:lstStyle/>
          <a:p>
            <a:fld id="{56992A0E-90D2-4241-B153-CEDC18FA644C}" type="datetime1">
              <a:rPr lang="en-US" smtClean="0"/>
              <a:t>5/24/2023</a:t>
            </a:fld>
            <a:endParaRPr lang="en-US"/>
          </a:p>
        </p:txBody>
      </p:sp>
      <p:sp>
        <p:nvSpPr>
          <p:cNvPr id="3" name="Slide Number Placeholder 2">
            <a:extLst>
              <a:ext uri="{FF2B5EF4-FFF2-40B4-BE49-F238E27FC236}">
                <a16:creationId xmlns:a16="http://schemas.microsoft.com/office/drawing/2014/main" id="{C38D0802-CB68-88DB-3059-EED663F626E1}"/>
              </a:ext>
            </a:extLst>
          </p:cNvPr>
          <p:cNvSpPr>
            <a:spLocks noGrp="1"/>
          </p:cNvSpPr>
          <p:nvPr>
            <p:ph type="sldNum" sz="quarter" idx="12"/>
          </p:nvPr>
        </p:nvSpPr>
        <p:spPr/>
        <p:txBody>
          <a:bodyPr/>
          <a:lstStyle/>
          <a:p>
            <a:fld id="{D77CCBAE-CD6C-4034-A20D-11180A96BD83}" type="slidenum">
              <a:rPr lang="en-US" smtClean="0"/>
              <a:t>11</a:t>
            </a:fld>
            <a:endParaRPr lang="en-US"/>
          </a:p>
        </p:txBody>
      </p:sp>
      <p:pic>
        <p:nvPicPr>
          <p:cNvPr id="7" name="Picture 6">
            <a:extLst>
              <a:ext uri="{FF2B5EF4-FFF2-40B4-BE49-F238E27FC236}">
                <a16:creationId xmlns:a16="http://schemas.microsoft.com/office/drawing/2014/main" id="{8731EC04-7B50-C5A9-F46D-D9127761C5EC}"/>
              </a:ext>
            </a:extLst>
          </p:cNvPr>
          <p:cNvPicPr>
            <a:picLocks noChangeAspect="1"/>
          </p:cNvPicPr>
          <p:nvPr/>
        </p:nvPicPr>
        <p:blipFill>
          <a:blip r:embed="rId2"/>
          <a:stretch>
            <a:fillRect/>
          </a:stretch>
        </p:blipFill>
        <p:spPr>
          <a:xfrm>
            <a:off x="1827620" y="1211305"/>
            <a:ext cx="9915839" cy="4746149"/>
          </a:xfrm>
          <a:prstGeom prst="rect">
            <a:avLst/>
          </a:prstGeom>
        </p:spPr>
      </p:pic>
    </p:spTree>
    <p:extLst>
      <p:ext uri="{BB962C8B-B14F-4D97-AF65-F5344CB8AC3E}">
        <p14:creationId xmlns:p14="http://schemas.microsoft.com/office/powerpoint/2010/main" val="640925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70E6C-CE4C-5CA7-8D88-195F8567B55E}"/>
              </a:ext>
            </a:extLst>
          </p:cNvPr>
          <p:cNvSpPr>
            <a:spLocks noGrp="1"/>
          </p:cNvSpPr>
          <p:nvPr>
            <p:ph type="title"/>
          </p:nvPr>
        </p:nvSpPr>
        <p:spPr>
          <a:xfrm>
            <a:off x="1940313" y="624110"/>
            <a:ext cx="9564300" cy="1280890"/>
          </a:xfrm>
        </p:spPr>
        <p:txBody>
          <a:bodyPr>
            <a:normAutofit/>
          </a:bodyPr>
          <a:lstStyle/>
          <a:p>
            <a:r>
              <a:rPr lang="en-US" sz="2800" dirty="0"/>
              <a:t>Evaluating and Entering an Accommodation Request </a:t>
            </a:r>
          </a:p>
        </p:txBody>
      </p:sp>
      <p:sp>
        <p:nvSpPr>
          <p:cNvPr id="3" name="Content Placeholder 2">
            <a:extLst>
              <a:ext uri="{FF2B5EF4-FFF2-40B4-BE49-F238E27FC236}">
                <a16:creationId xmlns:a16="http://schemas.microsoft.com/office/drawing/2014/main" id="{58B174CA-4720-7F16-5C08-6030A53D8A54}"/>
              </a:ext>
            </a:extLst>
          </p:cNvPr>
          <p:cNvSpPr>
            <a:spLocks noGrp="1"/>
          </p:cNvSpPr>
          <p:nvPr>
            <p:ph idx="1"/>
          </p:nvPr>
        </p:nvSpPr>
        <p:spPr>
          <a:xfrm>
            <a:off x="2029522" y="1152907"/>
            <a:ext cx="9475090" cy="4758315"/>
          </a:xfrm>
        </p:spPr>
        <p:txBody>
          <a:bodyPr>
            <a:normAutofit lnSpcReduction="10000"/>
          </a:bodyPr>
          <a:lstStyle/>
          <a:p>
            <a:r>
              <a:rPr lang="en-US" sz="1800" b="0" i="0" u="none" strike="noStrike" baseline="0" dirty="0">
                <a:solidFill>
                  <a:srgbClr val="000000"/>
                </a:solidFill>
                <a:latin typeface="Arial" panose="020B0604020202020204" pitchFamily="34" charset="0"/>
              </a:rPr>
              <a:t>If an applicant/member reports that they are unable to complete the required drug test, IM Agencies must do the following: </a:t>
            </a:r>
          </a:p>
          <a:p>
            <a:pPr lvl="1"/>
            <a:r>
              <a:rPr lang="en-US" b="0" i="0" u="none" strike="noStrike" baseline="0" dirty="0">
                <a:solidFill>
                  <a:srgbClr val="000000"/>
                </a:solidFill>
                <a:latin typeface="Arial" panose="020B0604020202020204" pitchFamily="34" charset="0"/>
              </a:rPr>
              <a:t>Evaluate each situation on a case-by-case basis </a:t>
            </a:r>
          </a:p>
          <a:p>
            <a:pPr lvl="1"/>
            <a:r>
              <a:rPr lang="en-US" dirty="0">
                <a:solidFill>
                  <a:srgbClr val="000000"/>
                </a:solidFill>
                <a:latin typeface="Arial" panose="020B0604020202020204" pitchFamily="34" charset="0"/>
              </a:rPr>
              <a:t> </a:t>
            </a:r>
            <a:r>
              <a:rPr lang="en-US" b="0" i="0" u="none" strike="noStrike" baseline="0" dirty="0">
                <a:solidFill>
                  <a:srgbClr val="000000"/>
                </a:solidFill>
                <a:latin typeface="Arial" panose="020B0604020202020204" pitchFamily="34" charset="0"/>
              </a:rPr>
              <a:t>Explore all available options to have the applicant/member complete the drug test within their certification period (i.e. extending due dates to complete the test) </a:t>
            </a:r>
          </a:p>
          <a:p>
            <a:pPr lvl="1"/>
            <a:r>
              <a:rPr lang="en-US" b="0" i="0" u="none" strike="noStrike" baseline="0" dirty="0">
                <a:solidFill>
                  <a:srgbClr val="000000"/>
                </a:solidFill>
                <a:latin typeface="Arial" panose="020B0604020202020204" pitchFamily="34" charset="0"/>
              </a:rPr>
              <a:t>If the agency determines there is no way for the member to complete the required drug test due to circumstances beyond the applicant/member’s control, grant the accommodation, exempt the member from the drug test requirement, per agency discretion</a:t>
            </a:r>
          </a:p>
          <a:p>
            <a:pPr lvl="1"/>
            <a:r>
              <a:rPr lang="en-US" b="0" i="0" u="none" strike="noStrike" baseline="0" dirty="0">
                <a:solidFill>
                  <a:srgbClr val="000000"/>
                </a:solidFill>
                <a:latin typeface="Arial" panose="020B0604020202020204" pitchFamily="34" charset="0"/>
              </a:rPr>
              <a:t>Make the following updates on the Drug Felon page: </a:t>
            </a:r>
          </a:p>
          <a:p>
            <a:pPr lvl="2"/>
            <a:r>
              <a:rPr lang="en-US" b="0" i="0" u="none" strike="noStrike" baseline="0" dirty="0">
                <a:solidFill>
                  <a:srgbClr val="000000"/>
                </a:solidFill>
                <a:latin typeface="Arial" panose="020B0604020202020204" pitchFamily="34" charset="0"/>
              </a:rPr>
              <a:t>Enter “Yes” for the “Has the individual agreed to take a drug test?’ question </a:t>
            </a:r>
          </a:p>
          <a:p>
            <a:pPr lvl="2"/>
            <a:r>
              <a:rPr lang="en-US" b="0" i="0" u="none" strike="noStrike" baseline="0" dirty="0">
                <a:solidFill>
                  <a:srgbClr val="000000"/>
                </a:solidFill>
                <a:latin typeface="Arial" panose="020B0604020202020204" pitchFamily="34" charset="0"/>
              </a:rPr>
              <a:t>Enter the date the exemption is granted in the “Drug Test Date field” and </a:t>
            </a:r>
            <a:r>
              <a:rPr lang="en-US" b="1" i="0" u="none" strike="noStrike" baseline="0" dirty="0">
                <a:solidFill>
                  <a:srgbClr val="000000"/>
                </a:solidFill>
                <a:latin typeface="Arial" panose="020B0604020202020204" pitchFamily="34" charset="0"/>
              </a:rPr>
              <a:t>NQ-Not Questionable </a:t>
            </a:r>
            <a:r>
              <a:rPr lang="en-US" b="0" i="0" u="none" strike="noStrike" baseline="0" dirty="0">
                <a:solidFill>
                  <a:srgbClr val="000000"/>
                </a:solidFill>
                <a:latin typeface="Arial" panose="020B0604020202020204" pitchFamily="34" charset="0"/>
              </a:rPr>
              <a:t>in the Verification field </a:t>
            </a:r>
          </a:p>
          <a:p>
            <a:pPr lvl="2"/>
            <a:r>
              <a:rPr lang="en-US" b="0" i="0" u="none" strike="noStrike" baseline="0" dirty="0">
                <a:solidFill>
                  <a:srgbClr val="000000"/>
                </a:solidFill>
                <a:latin typeface="Arial" panose="020B0604020202020204" pitchFamily="34" charset="0"/>
              </a:rPr>
              <a:t>Enter “Yes” for the “Passed Drug Test?” question and enter </a:t>
            </a:r>
            <a:r>
              <a:rPr lang="en-US" b="1" i="0" u="none" strike="noStrike" baseline="0" dirty="0">
                <a:solidFill>
                  <a:srgbClr val="000000"/>
                </a:solidFill>
                <a:latin typeface="Arial" panose="020B0604020202020204" pitchFamily="34" charset="0"/>
              </a:rPr>
              <a:t>NQ-Not Questionable </a:t>
            </a:r>
            <a:r>
              <a:rPr lang="en-US" b="0" i="0" u="none" strike="noStrike" baseline="0" dirty="0">
                <a:solidFill>
                  <a:srgbClr val="000000"/>
                </a:solidFill>
                <a:latin typeface="Arial" panose="020B0604020202020204" pitchFamily="34" charset="0"/>
              </a:rPr>
              <a:t>in the Verification field </a:t>
            </a:r>
            <a:endParaRPr lang="en-US" sz="1800" b="0" i="0" u="none" strike="noStrike" baseline="0" dirty="0">
              <a:solidFill>
                <a:srgbClr val="000000"/>
              </a:solidFill>
              <a:latin typeface="Arial" panose="020B0604020202020204" pitchFamily="34" charset="0"/>
            </a:endParaRPr>
          </a:p>
          <a:p>
            <a:pPr lvl="1"/>
            <a:r>
              <a:rPr lang="en-US" b="0" i="0" u="none" strike="noStrike" baseline="0" dirty="0">
                <a:solidFill>
                  <a:srgbClr val="000000"/>
                </a:solidFill>
                <a:latin typeface="Arial" panose="020B0604020202020204" pitchFamily="34" charset="0"/>
              </a:rPr>
              <a:t> Document in case comments that the member was exempted from the drug testing requirement due to situations beyond their control, but do not disclose any private, confidential, or HIPPA details as to why</a:t>
            </a:r>
          </a:p>
          <a:p>
            <a:pPr marL="0" indent="0">
              <a:buNone/>
            </a:pPr>
            <a:endParaRPr lang="en-US" dirty="0"/>
          </a:p>
        </p:txBody>
      </p:sp>
      <p:sp>
        <p:nvSpPr>
          <p:cNvPr id="4" name="Date Placeholder 3">
            <a:extLst>
              <a:ext uri="{FF2B5EF4-FFF2-40B4-BE49-F238E27FC236}">
                <a16:creationId xmlns:a16="http://schemas.microsoft.com/office/drawing/2014/main" id="{6D4DE0BB-9542-85E0-9158-D92DBC9F1F33}"/>
              </a:ext>
            </a:extLst>
          </p:cNvPr>
          <p:cNvSpPr>
            <a:spLocks noGrp="1"/>
          </p:cNvSpPr>
          <p:nvPr>
            <p:ph type="dt" sz="half" idx="10"/>
          </p:nvPr>
        </p:nvSpPr>
        <p:spPr/>
        <p:txBody>
          <a:bodyPr/>
          <a:lstStyle/>
          <a:p>
            <a:fld id="{3DE19F4B-1667-4652-A309-01B87D2798F8}" type="datetime1">
              <a:rPr lang="en-US" smtClean="0"/>
              <a:t>5/24/2023</a:t>
            </a:fld>
            <a:endParaRPr lang="en-US"/>
          </a:p>
        </p:txBody>
      </p:sp>
      <p:sp>
        <p:nvSpPr>
          <p:cNvPr id="5" name="Slide Number Placeholder 4">
            <a:extLst>
              <a:ext uri="{FF2B5EF4-FFF2-40B4-BE49-F238E27FC236}">
                <a16:creationId xmlns:a16="http://schemas.microsoft.com/office/drawing/2014/main" id="{3E656CBF-6972-3DA9-8BD5-B034E62C449D}"/>
              </a:ext>
            </a:extLst>
          </p:cNvPr>
          <p:cNvSpPr>
            <a:spLocks noGrp="1"/>
          </p:cNvSpPr>
          <p:nvPr>
            <p:ph type="sldNum" sz="quarter" idx="12"/>
          </p:nvPr>
        </p:nvSpPr>
        <p:spPr/>
        <p:txBody>
          <a:bodyPr/>
          <a:lstStyle/>
          <a:p>
            <a:fld id="{D77CCBAE-CD6C-4034-A20D-11180A96BD83}" type="slidenum">
              <a:rPr lang="en-US" smtClean="0"/>
              <a:t>12</a:t>
            </a:fld>
            <a:endParaRPr lang="en-US"/>
          </a:p>
        </p:txBody>
      </p:sp>
    </p:spTree>
    <p:extLst>
      <p:ext uri="{BB962C8B-B14F-4D97-AF65-F5344CB8AC3E}">
        <p14:creationId xmlns:p14="http://schemas.microsoft.com/office/powerpoint/2010/main" val="393242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F1F542-A234-0B72-C114-692850B5559E}"/>
              </a:ext>
            </a:extLst>
          </p:cNvPr>
          <p:cNvSpPr>
            <a:spLocks noGrp="1"/>
          </p:cNvSpPr>
          <p:nvPr>
            <p:ph type="dt" sz="half" idx="10"/>
          </p:nvPr>
        </p:nvSpPr>
        <p:spPr/>
        <p:txBody>
          <a:bodyPr/>
          <a:lstStyle/>
          <a:p>
            <a:fld id="{56992A0E-90D2-4241-B153-CEDC18FA644C}" type="datetime1">
              <a:rPr lang="en-US" smtClean="0"/>
              <a:t>5/24/2023</a:t>
            </a:fld>
            <a:endParaRPr lang="en-US"/>
          </a:p>
        </p:txBody>
      </p:sp>
      <p:sp>
        <p:nvSpPr>
          <p:cNvPr id="3" name="Slide Number Placeholder 2">
            <a:extLst>
              <a:ext uri="{FF2B5EF4-FFF2-40B4-BE49-F238E27FC236}">
                <a16:creationId xmlns:a16="http://schemas.microsoft.com/office/drawing/2014/main" id="{C6A69BAD-0B6B-E2C1-ABDA-F5BB7D6256D9}"/>
              </a:ext>
            </a:extLst>
          </p:cNvPr>
          <p:cNvSpPr>
            <a:spLocks noGrp="1"/>
          </p:cNvSpPr>
          <p:nvPr>
            <p:ph type="sldNum" sz="quarter" idx="12"/>
          </p:nvPr>
        </p:nvSpPr>
        <p:spPr/>
        <p:txBody>
          <a:bodyPr/>
          <a:lstStyle/>
          <a:p>
            <a:fld id="{D77CCBAE-CD6C-4034-A20D-11180A96BD83}" type="slidenum">
              <a:rPr lang="en-US" smtClean="0"/>
              <a:t>13</a:t>
            </a:fld>
            <a:endParaRPr lang="en-US"/>
          </a:p>
        </p:txBody>
      </p:sp>
      <p:pic>
        <p:nvPicPr>
          <p:cNvPr id="7" name="Picture 6">
            <a:extLst>
              <a:ext uri="{FF2B5EF4-FFF2-40B4-BE49-F238E27FC236}">
                <a16:creationId xmlns:a16="http://schemas.microsoft.com/office/drawing/2014/main" id="{84413939-6488-8CC4-4263-F706D7084263}"/>
              </a:ext>
            </a:extLst>
          </p:cNvPr>
          <p:cNvPicPr>
            <a:picLocks noChangeAspect="1"/>
          </p:cNvPicPr>
          <p:nvPr/>
        </p:nvPicPr>
        <p:blipFill>
          <a:blip r:embed="rId2"/>
          <a:stretch>
            <a:fillRect/>
          </a:stretch>
        </p:blipFill>
        <p:spPr>
          <a:xfrm>
            <a:off x="1824037" y="1452562"/>
            <a:ext cx="8543925" cy="3952875"/>
          </a:xfrm>
          <a:prstGeom prst="rect">
            <a:avLst/>
          </a:prstGeom>
        </p:spPr>
      </p:pic>
      <p:sp>
        <p:nvSpPr>
          <p:cNvPr id="9" name="TextBox 8">
            <a:extLst>
              <a:ext uri="{FF2B5EF4-FFF2-40B4-BE49-F238E27FC236}">
                <a16:creationId xmlns:a16="http://schemas.microsoft.com/office/drawing/2014/main" id="{36C17407-FB42-88AC-5DFA-4300B09EDAAA}"/>
              </a:ext>
            </a:extLst>
          </p:cNvPr>
          <p:cNvSpPr txBox="1"/>
          <p:nvPr/>
        </p:nvSpPr>
        <p:spPr>
          <a:xfrm>
            <a:off x="1929162" y="357167"/>
            <a:ext cx="8543925" cy="646331"/>
          </a:xfrm>
          <a:prstGeom prst="rect">
            <a:avLst/>
          </a:prstGeom>
          <a:noFill/>
        </p:spPr>
        <p:txBody>
          <a:bodyPr wrap="square">
            <a:spAutoFit/>
          </a:bodyPr>
          <a:lstStyle/>
          <a:p>
            <a:r>
              <a:rPr lang="en-US" sz="2400" dirty="0">
                <a:latin typeface="+mj-lt"/>
              </a:rPr>
              <a:t>Evaluating</a:t>
            </a:r>
            <a:r>
              <a:rPr lang="en-US" sz="3600" dirty="0">
                <a:latin typeface="+mj-lt"/>
              </a:rPr>
              <a:t> </a:t>
            </a:r>
            <a:r>
              <a:rPr lang="en-US" sz="2400" dirty="0">
                <a:latin typeface="+mj-lt"/>
              </a:rPr>
              <a:t>and Entering an Accommodation Request </a:t>
            </a:r>
          </a:p>
        </p:txBody>
      </p:sp>
    </p:spTree>
    <p:extLst>
      <p:ext uri="{BB962C8B-B14F-4D97-AF65-F5344CB8AC3E}">
        <p14:creationId xmlns:p14="http://schemas.microsoft.com/office/powerpoint/2010/main" val="4137894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483" y="350832"/>
            <a:ext cx="8911687" cy="1280890"/>
          </a:xfrm>
        </p:spPr>
        <p:txBody>
          <a:bodyPr>
            <a:normAutofit/>
          </a:bodyPr>
          <a:lstStyle/>
          <a:p>
            <a:r>
              <a:rPr lang="en-US" sz="3600" dirty="0"/>
              <a:t>Processing Drug Test Results</a:t>
            </a:r>
          </a:p>
        </p:txBody>
      </p:sp>
      <p:sp>
        <p:nvSpPr>
          <p:cNvPr id="3" name="Content Placeholder 2"/>
          <p:cNvSpPr>
            <a:spLocks noGrp="1"/>
          </p:cNvSpPr>
          <p:nvPr>
            <p:ph idx="1"/>
          </p:nvPr>
        </p:nvSpPr>
        <p:spPr>
          <a:xfrm>
            <a:off x="1430681" y="1728439"/>
            <a:ext cx="10058400" cy="4057936"/>
          </a:xfrm>
        </p:spPr>
        <p:txBody>
          <a:bodyPr/>
          <a:lstStyle/>
          <a:p>
            <a:r>
              <a:rPr lang="en-US" dirty="0">
                <a:solidFill>
                  <a:schemeClr val="tx1"/>
                </a:solidFill>
              </a:rPr>
              <a:t>When verification is not received by the due date:</a:t>
            </a:r>
          </a:p>
          <a:p>
            <a:pPr lvl="1"/>
            <a:r>
              <a:rPr lang="en-US" dirty="0">
                <a:solidFill>
                  <a:schemeClr val="tx1"/>
                </a:solidFill>
              </a:rPr>
              <a:t>Update the “has the individual agreed to take a drug test” question to NO</a:t>
            </a:r>
          </a:p>
          <a:p>
            <a:pPr lvl="1"/>
            <a:r>
              <a:rPr lang="en-US" dirty="0">
                <a:solidFill>
                  <a:schemeClr val="tx1"/>
                </a:solidFill>
              </a:rPr>
              <a:t>  Remove the date entered in the Drug Test Date field and blank out the verification field</a:t>
            </a:r>
          </a:p>
          <a:p>
            <a:pPr lvl="1"/>
            <a:r>
              <a:rPr lang="en-US" b="0" i="0" dirty="0">
                <a:solidFill>
                  <a:schemeClr val="tx1"/>
                </a:solidFill>
                <a:effectLst/>
              </a:rPr>
              <a:t>Run and confirm FS eligibility. The member is ineligible for FoodShare and is a gross deemer for the FoodShare assistance group. The member is not sanctioned and can re-request FoodShare and agree to submit to and pass the drug test at a later date</a:t>
            </a:r>
            <a:endParaRPr lang="en-US" dirty="0">
              <a:solidFill>
                <a:schemeClr val="tx1"/>
              </a:solidFill>
            </a:endParaRPr>
          </a:p>
          <a:p>
            <a:pPr lvl="1"/>
            <a:endParaRPr lang="en-US" dirty="0"/>
          </a:p>
          <a:p>
            <a:pPr marL="0" indent="0">
              <a:buNone/>
            </a:pPr>
            <a:endParaRPr lang="en-US" dirty="0"/>
          </a:p>
        </p:txBody>
      </p:sp>
      <p:sp>
        <p:nvSpPr>
          <p:cNvPr id="4" name="Date Placeholder 3"/>
          <p:cNvSpPr>
            <a:spLocks noGrp="1"/>
          </p:cNvSpPr>
          <p:nvPr>
            <p:ph type="dt" sz="half" idx="10"/>
          </p:nvPr>
        </p:nvSpPr>
        <p:spPr/>
        <p:txBody>
          <a:bodyPr/>
          <a:lstStyle/>
          <a:p>
            <a:fld id="{3DE19F4B-1667-4652-A309-01B87D2798F8}" type="datetime1">
              <a:rPr lang="en-US" smtClean="0"/>
              <a:t>5/24/2023</a:t>
            </a:fld>
            <a:endParaRPr lang="en-US"/>
          </a:p>
        </p:txBody>
      </p:sp>
      <p:sp>
        <p:nvSpPr>
          <p:cNvPr id="5" name="Slide Number Placeholder 4"/>
          <p:cNvSpPr>
            <a:spLocks noGrp="1"/>
          </p:cNvSpPr>
          <p:nvPr>
            <p:ph type="sldNum" sz="quarter" idx="12"/>
          </p:nvPr>
        </p:nvSpPr>
        <p:spPr/>
        <p:txBody>
          <a:bodyPr/>
          <a:lstStyle/>
          <a:p>
            <a:fld id="{D77CCBAE-CD6C-4034-A20D-11180A96BD83}" type="slidenum">
              <a:rPr lang="en-US" smtClean="0"/>
              <a:t>14</a:t>
            </a:fld>
            <a:endParaRPr lang="en-US"/>
          </a:p>
        </p:txBody>
      </p:sp>
    </p:spTree>
    <p:extLst>
      <p:ext uri="{BB962C8B-B14F-4D97-AF65-F5344CB8AC3E}">
        <p14:creationId xmlns:p14="http://schemas.microsoft.com/office/powerpoint/2010/main" val="811865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483" y="350832"/>
            <a:ext cx="8911687" cy="1280890"/>
          </a:xfrm>
        </p:spPr>
        <p:txBody>
          <a:bodyPr>
            <a:normAutofit/>
          </a:bodyPr>
          <a:lstStyle/>
          <a:p>
            <a:r>
              <a:rPr lang="en-US" sz="3600" dirty="0"/>
              <a:t>Processing Drug Test Results</a:t>
            </a:r>
          </a:p>
        </p:txBody>
      </p:sp>
      <p:sp>
        <p:nvSpPr>
          <p:cNvPr id="3" name="Content Placeholder 2"/>
          <p:cNvSpPr>
            <a:spLocks noGrp="1"/>
          </p:cNvSpPr>
          <p:nvPr>
            <p:ph idx="1"/>
          </p:nvPr>
        </p:nvSpPr>
        <p:spPr>
          <a:xfrm>
            <a:off x="1430681" y="959005"/>
            <a:ext cx="10058400" cy="4827370"/>
          </a:xfrm>
        </p:spPr>
        <p:txBody>
          <a:bodyPr/>
          <a:lstStyle/>
          <a:p>
            <a:pPr lvl="1"/>
            <a:endParaRPr lang="en-US" dirty="0">
              <a:solidFill>
                <a:schemeClr val="tx1"/>
              </a:solidFill>
            </a:endParaRPr>
          </a:p>
          <a:p>
            <a:r>
              <a:rPr lang="en-US" dirty="0">
                <a:solidFill>
                  <a:schemeClr val="tx1"/>
                </a:solidFill>
              </a:rPr>
              <a:t>When drug test results were received:</a:t>
            </a:r>
          </a:p>
          <a:p>
            <a:pPr lvl="1"/>
            <a:r>
              <a:rPr lang="en-US" dirty="0">
                <a:solidFill>
                  <a:schemeClr val="tx1"/>
                </a:solidFill>
              </a:rPr>
              <a:t>If test was taken, update the “Passed Drug Test” question with a Y or N.  Enter the date the verification of the drug test results was received in the Drug Test Result Date field.  Run and confirm FS eligibility and enter a case comment.</a:t>
            </a:r>
          </a:p>
          <a:p>
            <a:pPr lvl="1"/>
            <a:r>
              <a:rPr lang="en-US" dirty="0">
                <a:solidFill>
                  <a:schemeClr val="tx1"/>
                </a:solidFill>
              </a:rPr>
              <a:t>If test was failed, enter “no” and hit the “calculate button” to determine sanction period</a:t>
            </a:r>
          </a:p>
          <a:p>
            <a:endParaRPr lang="en-US" dirty="0"/>
          </a:p>
        </p:txBody>
      </p:sp>
      <p:sp>
        <p:nvSpPr>
          <p:cNvPr id="4" name="Date Placeholder 3"/>
          <p:cNvSpPr>
            <a:spLocks noGrp="1"/>
          </p:cNvSpPr>
          <p:nvPr>
            <p:ph type="dt" sz="half" idx="10"/>
          </p:nvPr>
        </p:nvSpPr>
        <p:spPr/>
        <p:txBody>
          <a:bodyPr/>
          <a:lstStyle/>
          <a:p>
            <a:fld id="{3DE19F4B-1667-4652-A309-01B87D2798F8}" type="datetime1">
              <a:rPr lang="en-US" smtClean="0"/>
              <a:t>5/24/2023</a:t>
            </a:fld>
            <a:endParaRPr lang="en-US"/>
          </a:p>
        </p:txBody>
      </p:sp>
      <p:sp>
        <p:nvSpPr>
          <p:cNvPr id="5" name="Slide Number Placeholder 4"/>
          <p:cNvSpPr>
            <a:spLocks noGrp="1"/>
          </p:cNvSpPr>
          <p:nvPr>
            <p:ph type="sldNum" sz="quarter" idx="12"/>
          </p:nvPr>
        </p:nvSpPr>
        <p:spPr/>
        <p:txBody>
          <a:bodyPr/>
          <a:lstStyle/>
          <a:p>
            <a:fld id="{D77CCBAE-CD6C-4034-A20D-11180A96BD83}" type="slidenum">
              <a:rPr lang="en-US" smtClean="0"/>
              <a:t>15</a:t>
            </a:fld>
            <a:endParaRPr lang="en-US"/>
          </a:p>
        </p:txBody>
      </p:sp>
      <p:pic>
        <p:nvPicPr>
          <p:cNvPr id="8" name="Picture 7">
            <a:extLst>
              <a:ext uri="{FF2B5EF4-FFF2-40B4-BE49-F238E27FC236}">
                <a16:creationId xmlns:a16="http://schemas.microsoft.com/office/drawing/2014/main" id="{F8576CF2-10B3-CA39-C4A0-D7B2C896AAAB}"/>
              </a:ext>
            </a:extLst>
          </p:cNvPr>
          <p:cNvPicPr>
            <a:picLocks noChangeAspect="1"/>
          </p:cNvPicPr>
          <p:nvPr/>
        </p:nvPicPr>
        <p:blipFill>
          <a:blip r:embed="rId2"/>
          <a:stretch>
            <a:fillRect/>
          </a:stretch>
        </p:blipFill>
        <p:spPr>
          <a:xfrm>
            <a:off x="2188964" y="3180548"/>
            <a:ext cx="7181386" cy="3135087"/>
          </a:xfrm>
          <a:prstGeom prst="rect">
            <a:avLst/>
          </a:prstGeom>
        </p:spPr>
      </p:pic>
    </p:spTree>
    <p:extLst>
      <p:ext uri="{BB962C8B-B14F-4D97-AF65-F5344CB8AC3E}">
        <p14:creationId xmlns:p14="http://schemas.microsoft.com/office/powerpoint/2010/main" val="25886590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483" y="350832"/>
            <a:ext cx="8911687" cy="1280890"/>
          </a:xfrm>
        </p:spPr>
        <p:txBody>
          <a:bodyPr>
            <a:normAutofit/>
          </a:bodyPr>
          <a:lstStyle/>
          <a:p>
            <a:r>
              <a:rPr lang="en-US" sz="3600" dirty="0"/>
              <a:t>Processing Drug Test Results</a:t>
            </a:r>
          </a:p>
        </p:txBody>
      </p:sp>
      <p:sp>
        <p:nvSpPr>
          <p:cNvPr id="3" name="Content Placeholder 2"/>
          <p:cNvSpPr>
            <a:spLocks noGrp="1"/>
          </p:cNvSpPr>
          <p:nvPr>
            <p:ph idx="1"/>
          </p:nvPr>
        </p:nvSpPr>
        <p:spPr>
          <a:xfrm>
            <a:off x="1430681" y="1264555"/>
            <a:ext cx="10058400" cy="4521820"/>
          </a:xfrm>
        </p:spPr>
        <p:txBody>
          <a:bodyPr/>
          <a:lstStyle/>
          <a:p>
            <a:r>
              <a:rPr lang="en-US" b="0" i="0" dirty="0">
                <a:solidFill>
                  <a:srgbClr val="000000"/>
                </a:solidFill>
                <a:effectLst/>
                <a:latin typeface="Arial" panose="020B0604020202020204" pitchFamily="34" charset="0"/>
              </a:rPr>
              <a:t>The Sanction Begin Date field populates with the first month of the 12 month sanction period in which the member is being sanctioned from FoodShare for not passing the drug test.</a:t>
            </a:r>
          </a:p>
          <a:p>
            <a:r>
              <a:rPr lang="en-US" b="0" i="0" dirty="0">
                <a:solidFill>
                  <a:srgbClr val="000000"/>
                </a:solidFill>
                <a:effectLst/>
                <a:latin typeface="Arial" panose="020B0604020202020204" pitchFamily="34" charset="0"/>
              </a:rPr>
              <a:t>The Sanction End Date populates with the last month of the 12 month sanction period in which the member is sanctioned from FoodShare for not passing the drug test.</a:t>
            </a:r>
            <a:endParaRPr lang="en-US" dirty="0"/>
          </a:p>
        </p:txBody>
      </p:sp>
      <p:sp>
        <p:nvSpPr>
          <p:cNvPr id="4" name="Date Placeholder 3"/>
          <p:cNvSpPr>
            <a:spLocks noGrp="1"/>
          </p:cNvSpPr>
          <p:nvPr>
            <p:ph type="dt" sz="half" idx="10"/>
          </p:nvPr>
        </p:nvSpPr>
        <p:spPr/>
        <p:txBody>
          <a:bodyPr/>
          <a:lstStyle/>
          <a:p>
            <a:fld id="{3DE19F4B-1667-4652-A309-01B87D2798F8}" type="datetime1">
              <a:rPr lang="en-US" smtClean="0"/>
              <a:t>5/24/2023</a:t>
            </a:fld>
            <a:endParaRPr lang="en-US"/>
          </a:p>
        </p:txBody>
      </p:sp>
      <p:sp>
        <p:nvSpPr>
          <p:cNvPr id="5" name="Slide Number Placeholder 4"/>
          <p:cNvSpPr>
            <a:spLocks noGrp="1"/>
          </p:cNvSpPr>
          <p:nvPr>
            <p:ph type="sldNum" sz="quarter" idx="12"/>
          </p:nvPr>
        </p:nvSpPr>
        <p:spPr/>
        <p:txBody>
          <a:bodyPr/>
          <a:lstStyle/>
          <a:p>
            <a:fld id="{D77CCBAE-CD6C-4034-A20D-11180A96BD83}" type="slidenum">
              <a:rPr lang="en-US" smtClean="0"/>
              <a:t>16</a:t>
            </a:fld>
            <a:endParaRPr lang="en-US"/>
          </a:p>
        </p:txBody>
      </p:sp>
      <p:pic>
        <p:nvPicPr>
          <p:cNvPr id="7" name="Picture 6">
            <a:extLst>
              <a:ext uri="{FF2B5EF4-FFF2-40B4-BE49-F238E27FC236}">
                <a16:creationId xmlns:a16="http://schemas.microsoft.com/office/drawing/2014/main" id="{FF674919-FEBF-AF78-C9DE-701D0387767D}"/>
              </a:ext>
            </a:extLst>
          </p:cNvPr>
          <p:cNvPicPr>
            <a:picLocks noChangeAspect="1"/>
          </p:cNvPicPr>
          <p:nvPr/>
        </p:nvPicPr>
        <p:blipFill>
          <a:blip r:embed="rId2"/>
          <a:stretch>
            <a:fillRect/>
          </a:stretch>
        </p:blipFill>
        <p:spPr>
          <a:xfrm>
            <a:off x="2233612" y="2891937"/>
            <a:ext cx="7724775" cy="3238500"/>
          </a:xfrm>
          <a:prstGeom prst="rect">
            <a:avLst/>
          </a:prstGeom>
        </p:spPr>
      </p:pic>
    </p:spTree>
    <p:extLst>
      <p:ext uri="{BB962C8B-B14F-4D97-AF65-F5344CB8AC3E}">
        <p14:creationId xmlns:p14="http://schemas.microsoft.com/office/powerpoint/2010/main" val="12377795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6E293-2D57-1D77-4953-B18273703B4E}"/>
              </a:ext>
            </a:extLst>
          </p:cNvPr>
          <p:cNvSpPr>
            <a:spLocks noGrp="1"/>
          </p:cNvSpPr>
          <p:nvPr>
            <p:ph type="title"/>
          </p:nvPr>
        </p:nvSpPr>
        <p:spPr>
          <a:xfrm>
            <a:off x="1568875" y="624110"/>
            <a:ext cx="10351779" cy="1280890"/>
          </a:xfrm>
        </p:spPr>
        <p:txBody>
          <a:bodyPr>
            <a:normAutofit/>
          </a:bodyPr>
          <a:lstStyle/>
          <a:p>
            <a:r>
              <a:rPr lang="en-US" sz="3200" dirty="0"/>
              <a:t>Regaining Eligibility after 12 Month Sanction Period</a:t>
            </a:r>
          </a:p>
        </p:txBody>
      </p:sp>
      <p:sp>
        <p:nvSpPr>
          <p:cNvPr id="3" name="Content Placeholder 2">
            <a:extLst>
              <a:ext uri="{FF2B5EF4-FFF2-40B4-BE49-F238E27FC236}">
                <a16:creationId xmlns:a16="http://schemas.microsoft.com/office/drawing/2014/main" id="{65336957-8C82-1D02-98D5-36382FC48B15}"/>
              </a:ext>
            </a:extLst>
          </p:cNvPr>
          <p:cNvSpPr>
            <a:spLocks noGrp="1"/>
          </p:cNvSpPr>
          <p:nvPr>
            <p:ph idx="1"/>
          </p:nvPr>
        </p:nvSpPr>
        <p:spPr>
          <a:xfrm>
            <a:off x="1680387" y="1540189"/>
            <a:ext cx="9935737" cy="4590248"/>
          </a:xfrm>
        </p:spPr>
        <p:txBody>
          <a:bodyPr>
            <a:normAutofit fontScale="85000" lnSpcReduction="20000"/>
          </a:bodyPr>
          <a:lstStyle/>
          <a:p>
            <a:r>
              <a:rPr lang="en-US" b="0" i="0" dirty="0">
                <a:solidFill>
                  <a:srgbClr val="000000"/>
                </a:solidFill>
                <a:effectLst/>
              </a:rPr>
              <a:t>To regain eligibility for FoodShare after the 12-month sanction period, the member must re-request FoodShare and submit to another drug test unless five years have passed since the drug felony conviction at the time of reapplication. If five years have not passed since the drug felony conviction, the member continues to be denied until the results of the drug test are received</a:t>
            </a:r>
          </a:p>
          <a:p>
            <a:pPr algn="l">
              <a:spcBef>
                <a:spcPts val="0"/>
              </a:spcBef>
              <a:spcAft>
                <a:spcPts val="500"/>
              </a:spcAft>
            </a:pPr>
            <a:r>
              <a:rPr lang="en-US" b="0" i="0" u="none" strike="noStrike" dirty="0">
                <a:solidFill>
                  <a:srgbClr val="000000"/>
                </a:solidFill>
                <a:effectLst/>
              </a:rPr>
              <a:t>When a member re-requests FoodShare to regain eligibility after the 12-month sanction period and five years have not passed since the drug felony conviction, workers must take the following actions:</a:t>
            </a:r>
          </a:p>
          <a:p>
            <a:pPr lvl="1">
              <a:buFont typeface="+mj-lt"/>
              <a:buAutoNum type="arabicPeriod"/>
            </a:pPr>
            <a:r>
              <a:rPr lang="en-US" b="0" i="0" dirty="0">
                <a:solidFill>
                  <a:srgbClr val="000000"/>
                </a:solidFill>
                <a:effectLst/>
              </a:rPr>
              <a:t>Navigate to the Drug Felon page</a:t>
            </a:r>
          </a:p>
          <a:p>
            <a:pPr lvl="1">
              <a:buFont typeface="+mj-lt"/>
              <a:buAutoNum type="arabicPeriod"/>
            </a:pPr>
            <a:r>
              <a:rPr lang="en-US" b="0" i="0" dirty="0">
                <a:solidFill>
                  <a:srgbClr val="000000"/>
                </a:solidFill>
                <a:effectLst/>
              </a:rPr>
              <a:t>Enter the month in which the re-request is being made in the Enter New Begin Month field and click </a:t>
            </a:r>
            <a:r>
              <a:rPr lang="en-US" b="1" i="0" dirty="0">
                <a:solidFill>
                  <a:srgbClr val="000000"/>
                </a:solidFill>
                <a:effectLst/>
              </a:rPr>
              <a:t>Go</a:t>
            </a:r>
            <a:endParaRPr lang="en-US" b="0" i="0" dirty="0">
              <a:solidFill>
                <a:srgbClr val="000000"/>
              </a:solidFill>
              <a:effectLst/>
            </a:endParaRPr>
          </a:p>
          <a:p>
            <a:pPr lvl="1">
              <a:buFont typeface="+mj-lt"/>
              <a:buAutoNum type="arabicPeriod"/>
            </a:pPr>
            <a:r>
              <a:rPr lang="en-US" b="0" i="0" dirty="0">
                <a:solidFill>
                  <a:srgbClr val="000000"/>
                </a:solidFill>
                <a:effectLst/>
              </a:rPr>
              <a:t>Update the Drug Test Date and enter </a:t>
            </a:r>
            <a:r>
              <a:rPr lang="en-US" b="1" i="0" dirty="0">
                <a:solidFill>
                  <a:srgbClr val="000000"/>
                </a:solidFill>
                <a:effectLst/>
              </a:rPr>
              <a:t>?-Not Yet Verified</a:t>
            </a:r>
            <a:r>
              <a:rPr lang="en-US" b="0" i="0" dirty="0">
                <a:solidFill>
                  <a:srgbClr val="000000"/>
                </a:solidFill>
                <a:effectLst/>
              </a:rPr>
              <a:t> in the Verification field</a:t>
            </a:r>
          </a:p>
          <a:p>
            <a:pPr lvl="1">
              <a:buFont typeface="+mj-lt"/>
              <a:buAutoNum type="arabicPeriod"/>
            </a:pPr>
            <a:r>
              <a:rPr lang="en-US" b="0" i="0" dirty="0">
                <a:solidFill>
                  <a:srgbClr val="000000"/>
                </a:solidFill>
                <a:effectLst/>
              </a:rPr>
              <a:t>Update the Passed Drug Test question and the Verification field to a blank</a:t>
            </a:r>
          </a:p>
          <a:p>
            <a:pPr lvl="1">
              <a:buFont typeface="+mj-lt"/>
              <a:buAutoNum type="arabicPeriod"/>
            </a:pPr>
            <a:r>
              <a:rPr lang="en-US" b="0" i="0" dirty="0">
                <a:solidFill>
                  <a:srgbClr val="000000"/>
                </a:solidFill>
                <a:effectLst/>
              </a:rPr>
              <a:t>Remove the dates from the Drug Test Result Date, Sanction Begin Date and Sanction End Date fields</a:t>
            </a:r>
          </a:p>
          <a:p>
            <a:pPr lvl="1">
              <a:buFont typeface="+mj-lt"/>
              <a:buAutoNum type="arabicPeriod"/>
            </a:pPr>
            <a:r>
              <a:rPr lang="en-US" b="0" i="0" dirty="0">
                <a:solidFill>
                  <a:srgbClr val="000000"/>
                </a:solidFill>
                <a:effectLst/>
              </a:rPr>
              <a:t>Update the “Is this individual re-requesting FS?” question to </a:t>
            </a:r>
            <a:r>
              <a:rPr lang="en-US" b="1" i="0" dirty="0">
                <a:solidFill>
                  <a:srgbClr val="000000"/>
                </a:solidFill>
                <a:effectLst/>
              </a:rPr>
              <a:t>Yes</a:t>
            </a:r>
            <a:endParaRPr lang="en-US" b="0" i="0" dirty="0">
              <a:solidFill>
                <a:srgbClr val="000000"/>
              </a:solidFill>
              <a:effectLst/>
            </a:endParaRPr>
          </a:p>
          <a:p>
            <a:pPr lvl="1">
              <a:buFont typeface="+mj-lt"/>
              <a:buAutoNum type="arabicPeriod"/>
            </a:pPr>
            <a:r>
              <a:rPr lang="en-US" b="0" i="0" dirty="0">
                <a:solidFill>
                  <a:srgbClr val="000000"/>
                </a:solidFill>
                <a:effectLst/>
              </a:rPr>
              <a:t>Enter the date the member is re-requesting in the Re-Request Date field</a:t>
            </a:r>
          </a:p>
          <a:p>
            <a:pPr lvl="1">
              <a:buFont typeface="+mj-lt"/>
              <a:buAutoNum type="arabicPeriod"/>
            </a:pPr>
            <a:r>
              <a:rPr lang="en-US" b="0" i="0" dirty="0">
                <a:solidFill>
                  <a:srgbClr val="000000"/>
                </a:solidFill>
                <a:effectLst/>
              </a:rPr>
              <a:t>Run eligibility and pend FoodShare for the drug test and results</a:t>
            </a:r>
          </a:p>
          <a:p>
            <a:pPr indent="-285750">
              <a:buFont typeface="Wingdings 3" panose="05040102010807070707" pitchFamily="18" charset="2"/>
              <a:buChar char="´"/>
            </a:pPr>
            <a:r>
              <a:rPr lang="en-US" b="0" i="0" dirty="0">
                <a:solidFill>
                  <a:srgbClr val="000000"/>
                </a:solidFill>
                <a:effectLst/>
              </a:rPr>
              <a:t>If the member passes the drug test, he or she can be eligible as of the first of the month following the month in which the individual agreed to take the test, and the worker must review the case to determine if a FoodShare supplement is needed. If the member fails the drug test, the member is sanctioned from FoodShare for an additional 12 months</a:t>
            </a:r>
          </a:p>
          <a:p>
            <a:endParaRPr lang="en-US" dirty="0"/>
          </a:p>
        </p:txBody>
      </p:sp>
      <p:sp>
        <p:nvSpPr>
          <p:cNvPr id="4" name="Date Placeholder 3">
            <a:extLst>
              <a:ext uri="{FF2B5EF4-FFF2-40B4-BE49-F238E27FC236}">
                <a16:creationId xmlns:a16="http://schemas.microsoft.com/office/drawing/2014/main" id="{6A33C44D-AB5D-6697-0750-FB91A7341E4B}"/>
              </a:ext>
            </a:extLst>
          </p:cNvPr>
          <p:cNvSpPr>
            <a:spLocks noGrp="1"/>
          </p:cNvSpPr>
          <p:nvPr>
            <p:ph type="dt" sz="half" idx="10"/>
          </p:nvPr>
        </p:nvSpPr>
        <p:spPr/>
        <p:txBody>
          <a:bodyPr/>
          <a:lstStyle/>
          <a:p>
            <a:fld id="{3DE19F4B-1667-4652-A309-01B87D2798F8}" type="datetime1">
              <a:rPr lang="en-US" smtClean="0"/>
              <a:t>5/24/2023</a:t>
            </a:fld>
            <a:endParaRPr lang="en-US"/>
          </a:p>
        </p:txBody>
      </p:sp>
      <p:sp>
        <p:nvSpPr>
          <p:cNvPr id="5" name="Slide Number Placeholder 4">
            <a:extLst>
              <a:ext uri="{FF2B5EF4-FFF2-40B4-BE49-F238E27FC236}">
                <a16:creationId xmlns:a16="http://schemas.microsoft.com/office/drawing/2014/main" id="{80A54609-8C46-C87D-8A91-C9FDF1B4BFD4}"/>
              </a:ext>
            </a:extLst>
          </p:cNvPr>
          <p:cNvSpPr>
            <a:spLocks noGrp="1"/>
          </p:cNvSpPr>
          <p:nvPr>
            <p:ph type="sldNum" sz="quarter" idx="12"/>
          </p:nvPr>
        </p:nvSpPr>
        <p:spPr/>
        <p:txBody>
          <a:bodyPr/>
          <a:lstStyle/>
          <a:p>
            <a:fld id="{D77CCBAE-CD6C-4034-A20D-11180A96BD83}" type="slidenum">
              <a:rPr lang="en-US" smtClean="0"/>
              <a:t>17</a:t>
            </a:fld>
            <a:endParaRPr lang="en-US"/>
          </a:p>
        </p:txBody>
      </p:sp>
    </p:spTree>
    <p:extLst>
      <p:ext uri="{BB962C8B-B14F-4D97-AF65-F5344CB8AC3E}">
        <p14:creationId xmlns:p14="http://schemas.microsoft.com/office/powerpoint/2010/main" val="3086164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F62A26-F3AF-7728-AEC3-2913387A3B67}"/>
              </a:ext>
            </a:extLst>
          </p:cNvPr>
          <p:cNvSpPr>
            <a:spLocks noGrp="1"/>
          </p:cNvSpPr>
          <p:nvPr>
            <p:ph type="dt" sz="half" idx="10"/>
          </p:nvPr>
        </p:nvSpPr>
        <p:spPr/>
        <p:txBody>
          <a:bodyPr/>
          <a:lstStyle/>
          <a:p>
            <a:fld id="{56992A0E-90D2-4241-B153-CEDC18FA644C}" type="datetime1">
              <a:rPr lang="en-US" smtClean="0"/>
              <a:t>5/24/2023</a:t>
            </a:fld>
            <a:endParaRPr lang="en-US"/>
          </a:p>
        </p:txBody>
      </p:sp>
      <p:sp>
        <p:nvSpPr>
          <p:cNvPr id="3" name="Slide Number Placeholder 2">
            <a:extLst>
              <a:ext uri="{FF2B5EF4-FFF2-40B4-BE49-F238E27FC236}">
                <a16:creationId xmlns:a16="http://schemas.microsoft.com/office/drawing/2014/main" id="{8F7926A8-EB54-D23E-F034-A08179C39AE7}"/>
              </a:ext>
            </a:extLst>
          </p:cNvPr>
          <p:cNvSpPr>
            <a:spLocks noGrp="1"/>
          </p:cNvSpPr>
          <p:nvPr>
            <p:ph type="sldNum" sz="quarter" idx="12"/>
          </p:nvPr>
        </p:nvSpPr>
        <p:spPr/>
        <p:txBody>
          <a:bodyPr/>
          <a:lstStyle/>
          <a:p>
            <a:fld id="{D77CCBAE-CD6C-4034-A20D-11180A96BD83}" type="slidenum">
              <a:rPr lang="en-US" smtClean="0"/>
              <a:t>18</a:t>
            </a:fld>
            <a:endParaRPr lang="en-US"/>
          </a:p>
        </p:txBody>
      </p:sp>
      <p:pic>
        <p:nvPicPr>
          <p:cNvPr id="5" name="Picture 4">
            <a:extLst>
              <a:ext uri="{FF2B5EF4-FFF2-40B4-BE49-F238E27FC236}">
                <a16:creationId xmlns:a16="http://schemas.microsoft.com/office/drawing/2014/main" id="{CB71ACBC-3BE4-1E59-C2ED-794B8AE1577A}"/>
              </a:ext>
            </a:extLst>
          </p:cNvPr>
          <p:cNvPicPr>
            <a:picLocks noChangeAspect="1"/>
          </p:cNvPicPr>
          <p:nvPr/>
        </p:nvPicPr>
        <p:blipFill>
          <a:blip r:embed="rId2"/>
          <a:stretch>
            <a:fillRect/>
          </a:stretch>
        </p:blipFill>
        <p:spPr>
          <a:xfrm>
            <a:off x="1705200" y="1029685"/>
            <a:ext cx="8781599" cy="4798630"/>
          </a:xfrm>
          <a:prstGeom prst="rect">
            <a:avLst/>
          </a:prstGeom>
        </p:spPr>
      </p:pic>
    </p:spTree>
    <p:extLst>
      <p:ext uri="{BB962C8B-B14F-4D97-AF65-F5344CB8AC3E}">
        <p14:creationId xmlns:p14="http://schemas.microsoft.com/office/powerpoint/2010/main" val="2453794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6E293-2D57-1D77-4953-B18273703B4E}"/>
              </a:ext>
            </a:extLst>
          </p:cNvPr>
          <p:cNvSpPr>
            <a:spLocks noGrp="1"/>
          </p:cNvSpPr>
          <p:nvPr>
            <p:ph type="title"/>
          </p:nvPr>
        </p:nvSpPr>
        <p:spPr>
          <a:xfrm>
            <a:off x="1568875" y="624110"/>
            <a:ext cx="10351779" cy="1280890"/>
          </a:xfrm>
        </p:spPr>
        <p:txBody>
          <a:bodyPr>
            <a:normAutofit/>
          </a:bodyPr>
          <a:lstStyle/>
          <a:p>
            <a:r>
              <a:rPr lang="en-US" sz="3200" dirty="0"/>
              <a:t>Regaining Eligibility after 12 Month Sanction Period</a:t>
            </a:r>
          </a:p>
        </p:txBody>
      </p:sp>
      <p:sp>
        <p:nvSpPr>
          <p:cNvPr id="3" name="Content Placeholder 2">
            <a:extLst>
              <a:ext uri="{FF2B5EF4-FFF2-40B4-BE49-F238E27FC236}">
                <a16:creationId xmlns:a16="http://schemas.microsoft.com/office/drawing/2014/main" id="{65336957-8C82-1D02-98D5-36382FC48B15}"/>
              </a:ext>
            </a:extLst>
          </p:cNvPr>
          <p:cNvSpPr>
            <a:spLocks noGrp="1"/>
          </p:cNvSpPr>
          <p:nvPr>
            <p:ph idx="1"/>
          </p:nvPr>
        </p:nvSpPr>
        <p:spPr>
          <a:xfrm>
            <a:off x="1680387" y="1293541"/>
            <a:ext cx="9935737" cy="4836896"/>
          </a:xfrm>
        </p:spPr>
        <p:txBody>
          <a:bodyPr>
            <a:normAutofit/>
          </a:bodyPr>
          <a:lstStyle/>
          <a:p>
            <a:pPr algn="l">
              <a:spcBef>
                <a:spcPts val="0"/>
              </a:spcBef>
              <a:spcAft>
                <a:spcPts val="500"/>
              </a:spcAft>
            </a:pPr>
            <a:r>
              <a:rPr lang="en-US" sz="1600" b="0" i="0" u="none" strike="noStrike" dirty="0">
                <a:solidFill>
                  <a:srgbClr val="000000"/>
                </a:solidFill>
                <a:effectLst/>
              </a:rPr>
              <a:t>If five years have passed since the drug felony conviction, an error message displays when the individual is re-requesting FoodShare after the sanction has ended. Workers must take the following actions:</a:t>
            </a:r>
          </a:p>
          <a:p>
            <a:pPr lvl="1">
              <a:buFont typeface="Arial" panose="020B0604020202020204" pitchFamily="34" charset="0"/>
              <a:buChar char="•"/>
            </a:pPr>
            <a:r>
              <a:rPr lang="en-US" sz="1400" b="0" i="0" dirty="0">
                <a:solidFill>
                  <a:srgbClr val="000000"/>
                </a:solidFill>
                <a:effectLst/>
              </a:rPr>
              <a:t>Update the Date Felony Conviction Occurred field to a date that is the first of the month five years ago based on the month the individual is re-requesting FoodShare</a:t>
            </a:r>
          </a:p>
          <a:p>
            <a:pPr lvl="1">
              <a:buFont typeface="Arial" panose="020B0604020202020204" pitchFamily="34" charset="0"/>
              <a:buChar char="•"/>
            </a:pPr>
            <a:r>
              <a:rPr lang="en-US" sz="1400" b="0" i="0" dirty="0">
                <a:solidFill>
                  <a:srgbClr val="000000"/>
                </a:solidFill>
                <a:effectLst/>
              </a:rPr>
              <a:t>Update the “Is the individual re-requesting FS,” question to Yes and enter the Re-Request Date</a:t>
            </a:r>
          </a:p>
          <a:p>
            <a:pPr lvl="1">
              <a:buFont typeface="Arial" panose="020B0604020202020204" pitchFamily="34" charset="0"/>
              <a:buChar char="•"/>
            </a:pPr>
            <a:r>
              <a:rPr lang="en-US" sz="1400" b="0" i="0" dirty="0">
                <a:solidFill>
                  <a:srgbClr val="000000"/>
                </a:solidFill>
                <a:effectLst/>
              </a:rPr>
              <a:t>Run eligibility to determine the individual’s eligibility for FoodShare as of the first of the month following the re-request and ongoing. This may require a FoodShare supplement to be issued depending on the date of the re-request</a:t>
            </a:r>
          </a:p>
          <a:p>
            <a:pPr lvl="1">
              <a:buFont typeface="Arial" panose="020B0604020202020204" pitchFamily="34" charset="0"/>
              <a:buChar char="•"/>
            </a:pPr>
            <a:r>
              <a:rPr lang="en-US" sz="1400" b="0" i="0" dirty="0">
                <a:solidFill>
                  <a:srgbClr val="000000"/>
                </a:solidFill>
                <a:effectLst/>
              </a:rPr>
              <a:t>Navigate back to the Drug Felon page and delete the page with the “Other” reason code</a:t>
            </a:r>
          </a:p>
          <a:p>
            <a:pPr lvl="1">
              <a:buFont typeface="Arial" panose="020B0604020202020204" pitchFamily="34" charset="0"/>
              <a:buChar char="•"/>
            </a:pPr>
            <a:r>
              <a:rPr lang="en-US" sz="1400" b="0" i="0" dirty="0">
                <a:solidFill>
                  <a:srgbClr val="000000"/>
                </a:solidFill>
                <a:effectLst/>
              </a:rPr>
              <a:t>Enter detailed case comments about the re-request for FoodShare after the sanction ended including the update made to the date of felony conviction</a:t>
            </a:r>
          </a:p>
          <a:p>
            <a:endParaRPr lang="en-US" dirty="0"/>
          </a:p>
        </p:txBody>
      </p:sp>
      <p:sp>
        <p:nvSpPr>
          <p:cNvPr id="4" name="Date Placeholder 3">
            <a:extLst>
              <a:ext uri="{FF2B5EF4-FFF2-40B4-BE49-F238E27FC236}">
                <a16:creationId xmlns:a16="http://schemas.microsoft.com/office/drawing/2014/main" id="{6A33C44D-AB5D-6697-0750-FB91A7341E4B}"/>
              </a:ext>
            </a:extLst>
          </p:cNvPr>
          <p:cNvSpPr>
            <a:spLocks noGrp="1"/>
          </p:cNvSpPr>
          <p:nvPr>
            <p:ph type="dt" sz="half" idx="10"/>
          </p:nvPr>
        </p:nvSpPr>
        <p:spPr/>
        <p:txBody>
          <a:bodyPr/>
          <a:lstStyle/>
          <a:p>
            <a:fld id="{3DE19F4B-1667-4652-A309-01B87D2798F8}" type="datetime1">
              <a:rPr lang="en-US" smtClean="0"/>
              <a:t>5/24/2023</a:t>
            </a:fld>
            <a:endParaRPr lang="en-US"/>
          </a:p>
        </p:txBody>
      </p:sp>
      <p:sp>
        <p:nvSpPr>
          <p:cNvPr id="5" name="Slide Number Placeholder 4">
            <a:extLst>
              <a:ext uri="{FF2B5EF4-FFF2-40B4-BE49-F238E27FC236}">
                <a16:creationId xmlns:a16="http://schemas.microsoft.com/office/drawing/2014/main" id="{80A54609-8C46-C87D-8A91-C9FDF1B4BFD4}"/>
              </a:ext>
            </a:extLst>
          </p:cNvPr>
          <p:cNvSpPr>
            <a:spLocks noGrp="1"/>
          </p:cNvSpPr>
          <p:nvPr>
            <p:ph type="sldNum" sz="quarter" idx="12"/>
          </p:nvPr>
        </p:nvSpPr>
        <p:spPr/>
        <p:txBody>
          <a:bodyPr/>
          <a:lstStyle/>
          <a:p>
            <a:fld id="{D77CCBAE-CD6C-4034-A20D-11180A96BD83}" type="slidenum">
              <a:rPr lang="en-US" smtClean="0"/>
              <a:t>19</a:t>
            </a:fld>
            <a:endParaRPr lang="en-US"/>
          </a:p>
        </p:txBody>
      </p:sp>
    </p:spTree>
    <p:extLst>
      <p:ext uri="{BB962C8B-B14F-4D97-AF65-F5344CB8AC3E}">
        <p14:creationId xmlns:p14="http://schemas.microsoft.com/office/powerpoint/2010/main" val="2151717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normAutofit/>
          </a:bodyPr>
          <a:lstStyle/>
          <a:p>
            <a:r>
              <a:rPr lang="en-US" dirty="0"/>
              <a:t>Objectives</a:t>
            </a:r>
          </a:p>
        </p:txBody>
      </p:sp>
      <p:sp>
        <p:nvSpPr>
          <p:cNvPr id="5" name="Slide Number Placeholder 4"/>
          <p:cNvSpPr>
            <a:spLocks noGrp="1"/>
          </p:cNvSpPr>
          <p:nvPr>
            <p:ph type="sldNum" sz="quarter" idx="12"/>
          </p:nvPr>
        </p:nvSpPr>
        <p:spPr>
          <a:xfrm>
            <a:off x="531812" y="787782"/>
            <a:ext cx="779767" cy="365125"/>
          </a:xfrm>
        </p:spPr>
        <p:txBody>
          <a:bodyPr>
            <a:normAutofit/>
          </a:bodyPr>
          <a:lstStyle/>
          <a:p>
            <a:pPr>
              <a:lnSpc>
                <a:spcPct val="90000"/>
              </a:lnSpc>
              <a:spcAft>
                <a:spcPts val="600"/>
              </a:spcAft>
            </a:pPr>
            <a:fld id="{D77CCBAE-CD6C-4034-A20D-11180A96BD83}" type="slidenum">
              <a:rPr lang="en-US" sz="1900" smtClean="0"/>
              <a:pPr>
                <a:lnSpc>
                  <a:spcPct val="90000"/>
                </a:lnSpc>
                <a:spcAft>
                  <a:spcPts val="600"/>
                </a:spcAft>
              </a:pPr>
              <a:t>2</a:t>
            </a:fld>
            <a:endParaRPr lang="en-US" sz="1900"/>
          </a:p>
        </p:txBody>
      </p:sp>
      <p:sp>
        <p:nvSpPr>
          <p:cNvPr id="3" name="Content Placeholder 2"/>
          <p:cNvSpPr>
            <a:spLocks noGrp="1"/>
          </p:cNvSpPr>
          <p:nvPr>
            <p:ph idx="1"/>
          </p:nvPr>
        </p:nvSpPr>
        <p:spPr>
          <a:xfrm>
            <a:off x="1898074" y="1496291"/>
            <a:ext cx="3131126" cy="5004542"/>
          </a:xfrm>
        </p:spPr>
        <p:txBody>
          <a:bodyPr>
            <a:normAutofit lnSpcReduction="10000"/>
          </a:bodyPr>
          <a:lstStyle/>
          <a:p>
            <a:pPr>
              <a:lnSpc>
                <a:spcPct val="90000"/>
              </a:lnSpc>
            </a:pPr>
            <a:r>
              <a:rPr lang="en-US" dirty="0"/>
              <a:t>Policy</a:t>
            </a:r>
          </a:p>
          <a:p>
            <a:pPr>
              <a:lnSpc>
                <a:spcPct val="90000"/>
              </a:lnSpc>
            </a:pPr>
            <a:r>
              <a:rPr lang="en-US" dirty="0"/>
              <a:t>Worker Action</a:t>
            </a:r>
          </a:p>
          <a:p>
            <a:pPr>
              <a:lnSpc>
                <a:spcPct val="90000"/>
              </a:lnSpc>
            </a:pPr>
            <a:r>
              <a:rPr lang="en-US" dirty="0"/>
              <a:t>Customer Action</a:t>
            </a:r>
          </a:p>
          <a:p>
            <a:pPr>
              <a:lnSpc>
                <a:spcPct val="90000"/>
              </a:lnSpc>
            </a:pPr>
            <a:r>
              <a:rPr lang="en-US" dirty="0"/>
              <a:t>Testing Method</a:t>
            </a:r>
          </a:p>
          <a:p>
            <a:pPr>
              <a:lnSpc>
                <a:spcPct val="90000"/>
              </a:lnSpc>
            </a:pPr>
            <a:r>
              <a:rPr lang="en-US" dirty="0"/>
              <a:t>Scheduling</a:t>
            </a:r>
          </a:p>
          <a:p>
            <a:pPr>
              <a:lnSpc>
                <a:spcPct val="90000"/>
              </a:lnSpc>
            </a:pPr>
            <a:r>
              <a:rPr lang="en-US" dirty="0"/>
              <a:t>Case Processing</a:t>
            </a:r>
          </a:p>
          <a:p>
            <a:pPr>
              <a:lnSpc>
                <a:spcPct val="90000"/>
              </a:lnSpc>
            </a:pPr>
            <a:r>
              <a:rPr lang="en-US" dirty="0"/>
              <a:t>Evaluating and Entering an Accommodation Request </a:t>
            </a:r>
          </a:p>
          <a:p>
            <a:pPr>
              <a:lnSpc>
                <a:spcPct val="90000"/>
              </a:lnSpc>
            </a:pPr>
            <a:r>
              <a:rPr lang="en-US" dirty="0"/>
              <a:t>Processing Drug Test Results</a:t>
            </a:r>
          </a:p>
          <a:p>
            <a:pPr>
              <a:lnSpc>
                <a:spcPct val="90000"/>
              </a:lnSpc>
            </a:pPr>
            <a:r>
              <a:rPr lang="en-US" dirty="0"/>
              <a:t>Regaining Eligibility after 12 Month Sanction Period</a:t>
            </a:r>
          </a:p>
          <a:p>
            <a:pPr>
              <a:lnSpc>
                <a:spcPct val="90000"/>
              </a:lnSpc>
            </a:pPr>
            <a:r>
              <a:rPr lang="en-US" dirty="0"/>
              <a:t>Tips</a:t>
            </a:r>
          </a:p>
          <a:p>
            <a:pPr marL="0" indent="0">
              <a:lnSpc>
                <a:spcPct val="90000"/>
              </a:lnSpc>
              <a:buNone/>
            </a:pPr>
            <a:endParaRPr lang="en-US" sz="700" dirty="0"/>
          </a:p>
        </p:txBody>
      </p:sp>
      <p:pic>
        <p:nvPicPr>
          <p:cNvPr id="9" name="Graphic 8" descr="Checkmark">
            <a:extLst>
              <a:ext uri="{FF2B5EF4-FFF2-40B4-BE49-F238E27FC236}">
                <a16:creationId xmlns:a16="http://schemas.microsoft.com/office/drawing/2014/main" id="{F77D0E0F-0B91-C5B7-A1A7-AF6221478F9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631452" y="2561913"/>
            <a:ext cx="2873159" cy="2873159"/>
          </a:xfrm>
          <a:prstGeom prst="rect">
            <a:avLst/>
          </a:prstGeom>
        </p:spPr>
      </p:pic>
      <p:sp>
        <p:nvSpPr>
          <p:cNvPr id="4" name="Date Placeholder 3"/>
          <p:cNvSpPr>
            <a:spLocks noGrp="1"/>
          </p:cNvSpPr>
          <p:nvPr>
            <p:ph type="dt" sz="half" idx="10"/>
          </p:nvPr>
        </p:nvSpPr>
        <p:spPr>
          <a:xfrm>
            <a:off x="10361612" y="6130437"/>
            <a:ext cx="1146283" cy="370396"/>
          </a:xfrm>
        </p:spPr>
        <p:txBody>
          <a:bodyPr>
            <a:normAutofit/>
          </a:bodyPr>
          <a:lstStyle/>
          <a:p>
            <a:pPr>
              <a:spcAft>
                <a:spcPts val="600"/>
              </a:spcAft>
            </a:pPr>
            <a:fld id="{3DE19F4B-1667-4652-A309-01B87D2798F8}" type="datetime1">
              <a:rPr lang="en-US" smtClean="0"/>
              <a:pPr>
                <a:spcAft>
                  <a:spcPts val="600"/>
                </a:spcAft>
              </a:pPr>
              <a:t>5/24/2023</a:t>
            </a:fld>
            <a:endParaRPr lang="en-US"/>
          </a:p>
        </p:txBody>
      </p:sp>
    </p:spTree>
    <p:extLst>
      <p:ext uri="{BB962C8B-B14F-4D97-AF65-F5344CB8AC3E}">
        <p14:creationId xmlns:p14="http://schemas.microsoft.com/office/powerpoint/2010/main" val="32137294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040C62-F098-DDA2-B5F9-2718B5FD8D8E}"/>
              </a:ext>
            </a:extLst>
          </p:cNvPr>
          <p:cNvSpPr>
            <a:spLocks noGrp="1"/>
          </p:cNvSpPr>
          <p:nvPr>
            <p:ph type="dt" sz="half" idx="10"/>
          </p:nvPr>
        </p:nvSpPr>
        <p:spPr/>
        <p:txBody>
          <a:bodyPr/>
          <a:lstStyle/>
          <a:p>
            <a:fld id="{56992A0E-90D2-4241-B153-CEDC18FA644C}" type="datetime1">
              <a:rPr lang="en-US" smtClean="0"/>
              <a:t>5/24/2023</a:t>
            </a:fld>
            <a:endParaRPr lang="en-US"/>
          </a:p>
        </p:txBody>
      </p:sp>
      <p:sp>
        <p:nvSpPr>
          <p:cNvPr id="3" name="Slide Number Placeholder 2">
            <a:extLst>
              <a:ext uri="{FF2B5EF4-FFF2-40B4-BE49-F238E27FC236}">
                <a16:creationId xmlns:a16="http://schemas.microsoft.com/office/drawing/2014/main" id="{74F2D4F7-7D55-0000-6DA6-2F83B86B85E5}"/>
              </a:ext>
            </a:extLst>
          </p:cNvPr>
          <p:cNvSpPr>
            <a:spLocks noGrp="1"/>
          </p:cNvSpPr>
          <p:nvPr>
            <p:ph type="sldNum" sz="quarter" idx="12"/>
          </p:nvPr>
        </p:nvSpPr>
        <p:spPr/>
        <p:txBody>
          <a:bodyPr/>
          <a:lstStyle/>
          <a:p>
            <a:fld id="{D77CCBAE-CD6C-4034-A20D-11180A96BD83}" type="slidenum">
              <a:rPr lang="en-US" smtClean="0"/>
              <a:t>20</a:t>
            </a:fld>
            <a:endParaRPr lang="en-US"/>
          </a:p>
        </p:txBody>
      </p:sp>
      <p:pic>
        <p:nvPicPr>
          <p:cNvPr id="5" name="Picture 4">
            <a:extLst>
              <a:ext uri="{FF2B5EF4-FFF2-40B4-BE49-F238E27FC236}">
                <a16:creationId xmlns:a16="http://schemas.microsoft.com/office/drawing/2014/main" id="{9F9E0F2D-F55A-3A2D-F45F-6A1679916B0C}"/>
              </a:ext>
            </a:extLst>
          </p:cNvPr>
          <p:cNvPicPr>
            <a:picLocks noChangeAspect="1"/>
          </p:cNvPicPr>
          <p:nvPr/>
        </p:nvPicPr>
        <p:blipFill>
          <a:blip r:embed="rId2"/>
          <a:stretch>
            <a:fillRect/>
          </a:stretch>
        </p:blipFill>
        <p:spPr>
          <a:xfrm>
            <a:off x="2400300" y="857250"/>
            <a:ext cx="7391400" cy="5143500"/>
          </a:xfrm>
          <a:prstGeom prst="rect">
            <a:avLst/>
          </a:prstGeom>
        </p:spPr>
      </p:pic>
    </p:spTree>
    <p:extLst>
      <p:ext uri="{BB962C8B-B14F-4D97-AF65-F5344CB8AC3E}">
        <p14:creationId xmlns:p14="http://schemas.microsoft.com/office/powerpoint/2010/main" val="4288660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Tips</a:t>
            </a:r>
          </a:p>
        </p:txBody>
      </p:sp>
      <p:sp>
        <p:nvSpPr>
          <p:cNvPr id="3" name="Content Placeholder 2"/>
          <p:cNvSpPr>
            <a:spLocks noGrp="1"/>
          </p:cNvSpPr>
          <p:nvPr>
            <p:ph idx="1"/>
          </p:nvPr>
        </p:nvSpPr>
        <p:spPr/>
        <p:txBody>
          <a:bodyPr>
            <a:normAutofit/>
          </a:bodyPr>
          <a:lstStyle/>
          <a:p>
            <a:r>
              <a:rPr lang="en-US" dirty="0"/>
              <a:t>The Drug Felon policy only applies to FoodShare members who have a felony conviction.  Sometimes, members were charged with a felony but convicted of a misdemeanor.  It is best practice to check CCAP to verify that the conviction is a felony and to obtain the date of conviction.  </a:t>
            </a:r>
          </a:p>
          <a:p>
            <a:pPr marL="0" indent="0">
              <a:buNone/>
            </a:pPr>
            <a:endParaRPr lang="en-US" dirty="0"/>
          </a:p>
        </p:txBody>
      </p:sp>
      <p:sp>
        <p:nvSpPr>
          <p:cNvPr id="4" name="Date Placeholder 3"/>
          <p:cNvSpPr>
            <a:spLocks noGrp="1"/>
          </p:cNvSpPr>
          <p:nvPr>
            <p:ph type="dt" sz="half" idx="10"/>
          </p:nvPr>
        </p:nvSpPr>
        <p:spPr/>
        <p:txBody>
          <a:bodyPr/>
          <a:lstStyle/>
          <a:p>
            <a:fld id="{3DE19F4B-1667-4652-A309-01B87D2798F8}" type="datetime1">
              <a:rPr lang="en-US" smtClean="0"/>
              <a:t>5/24/2023</a:t>
            </a:fld>
            <a:endParaRPr lang="en-US"/>
          </a:p>
        </p:txBody>
      </p:sp>
      <p:sp>
        <p:nvSpPr>
          <p:cNvPr id="5" name="Slide Number Placeholder 4"/>
          <p:cNvSpPr>
            <a:spLocks noGrp="1"/>
          </p:cNvSpPr>
          <p:nvPr>
            <p:ph type="sldNum" sz="quarter" idx="12"/>
          </p:nvPr>
        </p:nvSpPr>
        <p:spPr/>
        <p:txBody>
          <a:bodyPr/>
          <a:lstStyle/>
          <a:p>
            <a:fld id="{D77CCBAE-CD6C-4034-A20D-11180A96BD83}" type="slidenum">
              <a:rPr lang="en-US" smtClean="0"/>
              <a:t>21</a:t>
            </a:fld>
            <a:endParaRPr lang="en-US"/>
          </a:p>
        </p:txBody>
      </p:sp>
    </p:spTree>
    <p:extLst>
      <p:ext uri="{BB962C8B-B14F-4D97-AF65-F5344CB8AC3E}">
        <p14:creationId xmlns:p14="http://schemas.microsoft.com/office/powerpoint/2010/main" val="419848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FoodShare Policy</a:t>
            </a:r>
          </a:p>
        </p:txBody>
      </p:sp>
      <p:sp>
        <p:nvSpPr>
          <p:cNvPr id="3" name="Content Placeholder 2"/>
          <p:cNvSpPr>
            <a:spLocks noGrp="1"/>
          </p:cNvSpPr>
          <p:nvPr>
            <p:ph idx="1"/>
          </p:nvPr>
        </p:nvSpPr>
        <p:spPr>
          <a:xfrm>
            <a:off x="2589212" y="1360449"/>
            <a:ext cx="8915400" cy="4550773"/>
          </a:xfrm>
        </p:spPr>
        <p:txBody>
          <a:bodyPr>
            <a:normAutofit fontScale="92500" lnSpcReduction="20000"/>
          </a:bodyPr>
          <a:lstStyle/>
          <a:p>
            <a:pPr marL="0" indent="0">
              <a:buNone/>
            </a:pPr>
            <a:r>
              <a:rPr lang="en-US" sz="1600" i="1" dirty="0">
                <a:latin typeface="+mj-lt"/>
                <a:ea typeface="Calibri" panose="020F0502020204030204" pitchFamily="34" charset="0"/>
              </a:rPr>
              <a:t>T</a:t>
            </a:r>
            <a:r>
              <a:rPr lang="en-US" sz="1600" i="1" dirty="0">
                <a:effectLst/>
                <a:latin typeface="+mj-lt"/>
                <a:ea typeface="Calibri" panose="020F0502020204030204" pitchFamily="34" charset="0"/>
              </a:rPr>
              <a:t>he FoodShare drug testing requirements were suspended due to the COVID-19 emergency effective April 17, 2020. As part of COVID-19 Unwinding activities, these requirements are being reinstated starting with applications filed on or after June 12, 2023. Current members that enrolled after April 16, 2020, and who still have a drug felony conviction in the last five years, will need to take and pass a drug test at their next renewal, starting with renewals due in July 2023, to keep getting benefits</a:t>
            </a:r>
          </a:p>
          <a:p>
            <a:pPr marL="0" indent="0">
              <a:buNone/>
            </a:pPr>
            <a:endParaRPr lang="en-US" sz="1600" dirty="0">
              <a:latin typeface="+mj-lt"/>
            </a:endParaRPr>
          </a:p>
          <a:p>
            <a:r>
              <a:rPr lang="en-US" sz="1600" dirty="0">
                <a:latin typeface="+mj-lt"/>
              </a:rPr>
              <a:t>Applicants with drug </a:t>
            </a:r>
            <a:r>
              <a:rPr lang="en-US" sz="1600" u="sng" dirty="0">
                <a:latin typeface="+mj-lt"/>
              </a:rPr>
              <a:t>felony</a:t>
            </a:r>
            <a:r>
              <a:rPr lang="en-US" sz="1600" dirty="0">
                <a:latin typeface="+mj-lt"/>
              </a:rPr>
              <a:t> conviction within the last 5 years</a:t>
            </a:r>
          </a:p>
          <a:p>
            <a:pPr marL="0" indent="0">
              <a:buNone/>
            </a:pPr>
            <a:endParaRPr lang="en-US" sz="1600" dirty="0">
              <a:latin typeface="+mj-lt"/>
            </a:endParaRPr>
          </a:p>
          <a:p>
            <a:r>
              <a:rPr lang="en-US" sz="1600" dirty="0">
                <a:latin typeface="+mj-lt"/>
              </a:rPr>
              <a:t>Must be reported at application, renewal, person-add </a:t>
            </a:r>
          </a:p>
          <a:p>
            <a:pPr marL="0" indent="0">
              <a:buNone/>
            </a:pPr>
            <a:endParaRPr lang="en-US" sz="1600" dirty="0">
              <a:latin typeface="+mj-lt"/>
            </a:endParaRPr>
          </a:p>
          <a:p>
            <a:r>
              <a:rPr lang="en-US" sz="1600" dirty="0">
                <a:latin typeface="+mj-lt"/>
              </a:rPr>
              <a:t>Must agree to take and pass a drug test (negative result)</a:t>
            </a:r>
          </a:p>
          <a:p>
            <a:pPr marL="0" indent="0">
              <a:buNone/>
            </a:pPr>
            <a:endParaRPr lang="en-US" sz="1600" dirty="0">
              <a:latin typeface="+mj-lt"/>
            </a:endParaRPr>
          </a:p>
          <a:p>
            <a:r>
              <a:rPr lang="en-US" sz="1600" dirty="0">
                <a:latin typeface="+mj-lt"/>
              </a:rPr>
              <a:t>Ineligible for FoodShare if fail to complete and pass drug test</a:t>
            </a:r>
          </a:p>
          <a:p>
            <a:pPr marL="0" indent="0">
              <a:buNone/>
            </a:pPr>
            <a:endParaRPr lang="en-US" sz="1600" dirty="0">
              <a:latin typeface="+mj-lt"/>
            </a:endParaRPr>
          </a:p>
          <a:p>
            <a:r>
              <a:rPr lang="en-US" sz="1600" dirty="0">
                <a:latin typeface="+mj-lt"/>
              </a:rPr>
              <a:t>12-month sanction if test is positive (failed)</a:t>
            </a:r>
          </a:p>
          <a:p>
            <a:pPr marL="0" indent="0">
              <a:buNone/>
            </a:pPr>
            <a:endParaRPr lang="en-US" dirty="0"/>
          </a:p>
          <a:p>
            <a:pPr marL="0" indent="0">
              <a:buNone/>
            </a:pPr>
            <a:endParaRPr lang="en-US" dirty="0"/>
          </a:p>
        </p:txBody>
      </p:sp>
      <p:sp>
        <p:nvSpPr>
          <p:cNvPr id="4" name="Date Placeholder 3"/>
          <p:cNvSpPr>
            <a:spLocks noGrp="1"/>
          </p:cNvSpPr>
          <p:nvPr>
            <p:ph type="dt" sz="half" idx="10"/>
          </p:nvPr>
        </p:nvSpPr>
        <p:spPr/>
        <p:txBody>
          <a:bodyPr/>
          <a:lstStyle/>
          <a:p>
            <a:fld id="{3DE19F4B-1667-4652-A309-01B87D2798F8}" type="datetime1">
              <a:rPr lang="en-US" smtClean="0"/>
              <a:t>5/24/2023</a:t>
            </a:fld>
            <a:endParaRPr lang="en-US"/>
          </a:p>
        </p:txBody>
      </p:sp>
      <p:sp>
        <p:nvSpPr>
          <p:cNvPr id="5" name="Slide Number Placeholder 4"/>
          <p:cNvSpPr>
            <a:spLocks noGrp="1"/>
          </p:cNvSpPr>
          <p:nvPr>
            <p:ph type="sldNum" sz="quarter" idx="12"/>
          </p:nvPr>
        </p:nvSpPr>
        <p:spPr/>
        <p:txBody>
          <a:bodyPr/>
          <a:lstStyle/>
          <a:p>
            <a:fld id="{D77CCBAE-CD6C-4034-A20D-11180A96BD83}" type="slidenum">
              <a:rPr lang="en-US" smtClean="0"/>
              <a:t>3</a:t>
            </a:fld>
            <a:endParaRPr lang="en-US"/>
          </a:p>
        </p:txBody>
      </p:sp>
    </p:spTree>
    <p:extLst>
      <p:ext uri="{BB962C8B-B14F-4D97-AF65-F5344CB8AC3E}">
        <p14:creationId xmlns:p14="http://schemas.microsoft.com/office/powerpoint/2010/main" val="1290021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Worker Action</a:t>
            </a:r>
          </a:p>
        </p:txBody>
      </p:sp>
      <p:sp>
        <p:nvSpPr>
          <p:cNvPr id="3" name="Content Placeholder 2"/>
          <p:cNvSpPr>
            <a:spLocks noGrp="1"/>
          </p:cNvSpPr>
          <p:nvPr>
            <p:ph idx="1"/>
          </p:nvPr>
        </p:nvSpPr>
        <p:spPr/>
        <p:txBody>
          <a:bodyPr>
            <a:normAutofit fontScale="92500" lnSpcReduction="20000"/>
          </a:bodyPr>
          <a:lstStyle/>
          <a:p>
            <a:r>
              <a:rPr lang="en-US" dirty="0"/>
              <a:t>Ask about drug felony convictions at application, renewal, person-add</a:t>
            </a:r>
          </a:p>
          <a:p>
            <a:r>
              <a:rPr lang="en-US" dirty="0"/>
              <a:t>Notify customer of drug testing policy, consequences for failing/not taking test and the right to decline aid</a:t>
            </a:r>
          </a:p>
          <a:p>
            <a:r>
              <a:rPr lang="en-US" sz="1800" dirty="0">
                <a:effectLst/>
                <a:ea typeface="Calibri" panose="020F0502020204030204" pitchFamily="34" charset="0"/>
              </a:rPr>
              <a:t>Assist with scheduling the test if the applicant or member requests help</a:t>
            </a:r>
          </a:p>
          <a:p>
            <a:r>
              <a:rPr lang="en-US" dirty="0"/>
              <a:t>Provide accommodation exempting persons from needing to take a drug test when appropriate</a:t>
            </a:r>
          </a:p>
          <a:p>
            <a:pPr lvl="1"/>
            <a:r>
              <a:rPr lang="en-US" dirty="0"/>
              <a:t>Must explore all potential options for assisting the member in meeting the requirement when they report they are unable to complete a drug test</a:t>
            </a:r>
          </a:p>
          <a:p>
            <a:pPr lvl="1"/>
            <a:r>
              <a:rPr lang="en-US" dirty="0"/>
              <a:t>If the member reports they have a religious or cultural reason for not taking a drug test, the agency must grant an accommodation</a:t>
            </a:r>
          </a:p>
          <a:p>
            <a:r>
              <a:rPr lang="en-US" dirty="0"/>
              <a:t>Inform customers that prescription/non-prescription drugs and some foods may cause a positive test result</a:t>
            </a:r>
            <a:endParaRPr lang="en-US" b="1" dirty="0"/>
          </a:p>
          <a:p>
            <a:r>
              <a:rPr lang="en-US" dirty="0"/>
              <a:t>Case comment all actions taken</a:t>
            </a:r>
          </a:p>
          <a:p>
            <a:endParaRPr lang="en-US" dirty="0"/>
          </a:p>
        </p:txBody>
      </p:sp>
      <p:sp>
        <p:nvSpPr>
          <p:cNvPr id="4" name="Date Placeholder 3"/>
          <p:cNvSpPr>
            <a:spLocks noGrp="1"/>
          </p:cNvSpPr>
          <p:nvPr>
            <p:ph type="dt" sz="half" idx="10"/>
          </p:nvPr>
        </p:nvSpPr>
        <p:spPr/>
        <p:txBody>
          <a:bodyPr/>
          <a:lstStyle/>
          <a:p>
            <a:fld id="{3DE19F4B-1667-4652-A309-01B87D2798F8}" type="datetime1">
              <a:rPr lang="en-US" smtClean="0"/>
              <a:t>5/24/2023</a:t>
            </a:fld>
            <a:endParaRPr lang="en-US"/>
          </a:p>
        </p:txBody>
      </p:sp>
      <p:sp>
        <p:nvSpPr>
          <p:cNvPr id="5" name="Slide Number Placeholder 4"/>
          <p:cNvSpPr>
            <a:spLocks noGrp="1"/>
          </p:cNvSpPr>
          <p:nvPr>
            <p:ph type="sldNum" sz="quarter" idx="12"/>
          </p:nvPr>
        </p:nvSpPr>
        <p:spPr/>
        <p:txBody>
          <a:bodyPr/>
          <a:lstStyle/>
          <a:p>
            <a:fld id="{D77CCBAE-CD6C-4034-A20D-11180A96BD83}" type="slidenum">
              <a:rPr lang="en-US" smtClean="0"/>
              <a:t>4</a:t>
            </a:fld>
            <a:endParaRPr lang="en-US"/>
          </a:p>
        </p:txBody>
      </p:sp>
    </p:spTree>
    <p:extLst>
      <p:ext uri="{BB962C8B-B14F-4D97-AF65-F5344CB8AC3E}">
        <p14:creationId xmlns:p14="http://schemas.microsoft.com/office/powerpoint/2010/main" val="77677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Customer Action</a:t>
            </a:r>
          </a:p>
        </p:txBody>
      </p:sp>
      <p:sp>
        <p:nvSpPr>
          <p:cNvPr id="3" name="Content Placeholder 2"/>
          <p:cNvSpPr>
            <a:spLocks noGrp="1"/>
          </p:cNvSpPr>
          <p:nvPr>
            <p:ph idx="1"/>
          </p:nvPr>
        </p:nvSpPr>
        <p:spPr>
          <a:xfrm>
            <a:off x="2019568" y="1839894"/>
            <a:ext cx="10058400" cy="4290543"/>
          </a:xfrm>
        </p:spPr>
        <p:txBody>
          <a:bodyPr>
            <a:normAutofit fontScale="92500" lnSpcReduction="20000"/>
          </a:bodyPr>
          <a:lstStyle/>
          <a:p>
            <a:r>
              <a:rPr lang="en-US" dirty="0">
                <a:latin typeface="+mj-lt"/>
              </a:rPr>
              <a:t>Must agree to take and pass drug test to be eligible for FoodShare</a:t>
            </a:r>
          </a:p>
          <a:p>
            <a:pPr lvl="1"/>
            <a:r>
              <a:rPr lang="en-US" sz="1800" dirty="0">
                <a:solidFill>
                  <a:srgbClr val="000000"/>
                </a:solidFill>
                <a:effectLst/>
                <a:latin typeface="+mj-lt"/>
                <a:ea typeface="Calibri" panose="020F0502020204030204" pitchFamily="34" charset="0"/>
              </a:rPr>
              <a:t>If they pass (result is negative), they remain eligible- no additional test will be required</a:t>
            </a:r>
          </a:p>
          <a:p>
            <a:pPr lvl="1"/>
            <a:r>
              <a:rPr lang="en-US" sz="1800" dirty="0">
                <a:solidFill>
                  <a:srgbClr val="000000"/>
                </a:solidFill>
                <a:effectLst/>
                <a:latin typeface="+mj-lt"/>
                <a:ea typeface="Calibri" panose="020F0502020204030204" pitchFamily="34" charset="0"/>
              </a:rPr>
              <a:t>If they fail the test (result is positive), they are sanctioned for 12 months starting the next possible benefit month. If they have been sanctioned for 12-months, they must serve their sanction before they can reapply and retest  </a:t>
            </a:r>
          </a:p>
          <a:p>
            <a:pPr lvl="1"/>
            <a:r>
              <a:rPr lang="en-US" sz="1800" dirty="0">
                <a:solidFill>
                  <a:srgbClr val="000000"/>
                </a:solidFill>
                <a:effectLst/>
                <a:latin typeface="+mj-lt"/>
                <a:ea typeface="Calibri" panose="020F0502020204030204" pitchFamily="34" charset="0"/>
              </a:rPr>
              <a:t>If they decline to submit to a drug test or fail to complete the test within 30 days, they are ineligible effective the next benefit month. They may reapply and complete the test at any time</a:t>
            </a:r>
            <a:endParaRPr lang="en-US" dirty="0">
              <a:latin typeface="+mj-lt"/>
            </a:endParaRPr>
          </a:p>
          <a:p>
            <a:pPr marL="0" indent="0">
              <a:buNone/>
            </a:pPr>
            <a:endParaRPr lang="en-US" dirty="0">
              <a:latin typeface="+mj-lt"/>
            </a:endParaRPr>
          </a:p>
          <a:p>
            <a:r>
              <a:rPr lang="en-US" dirty="0">
                <a:latin typeface="+mj-lt"/>
              </a:rPr>
              <a:t>Must take test in a timely manner so that results are received by the IM agency within 30 days of the filing date (application) or from the date the worker notified the customer of the drug testing requirement</a:t>
            </a:r>
          </a:p>
          <a:p>
            <a:pPr marL="0" indent="0">
              <a:buNone/>
            </a:pPr>
            <a:endParaRPr lang="en-US" dirty="0">
              <a:latin typeface="+mj-lt"/>
            </a:endParaRPr>
          </a:p>
          <a:p>
            <a:r>
              <a:rPr lang="en-US" dirty="0">
                <a:latin typeface="+mj-lt"/>
              </a:rPr>
              <a:t>If positive (failed) result is due to legally prescribed medication, provide proof of valid prescription within </a:t>
            </a:r>
            <a:r>
              <a:rPr lang="en-US" u="sng" dirty="0">
                <a:latin typeface="+mj-lt"/>
              </a:rPr>
              <a:t>30</a:t>
            </a:r>
            <a:r>
              <a:rPr lang="en-US" dirty="0">
                <a:latin typeface="+mj-lt"/>
              </a:rPr>
              <a:t> days from testing positive </a:t>
            </a:r>
          </a:p>
          <a:p>
            <a:pPr marL="0" indent="0">
              <a:buNone/>
            </a:pPr>
            <a:endParaRPr lang="en-US" dirty="0">
              <a:latin typeface="+mj-lt"/>
            </a:endParaRPr>
          </a:p>
          <a:p>
            <a:pPr marL="0" indent="0">
              <a:buNone/>
            </a:pPr>
            <a:endParaRPr lang="en-US" dirty="0"/>
          </a:p>
        </p:txBody>
      </p:sp>
      <p:sp>
        <p:nvSpPr>
          <p:cNvPr id="4" name="Date Placeholder 3"/>
          <p:cNvSpPr>
            <a:spLocks noGrp="1"/>
          </p:cNvSpPr>
          <p:nvPr>
            <p:ph type="dt" sz="half" idx="10"/>
          </p:nvPr>
        </p:nvSpPr>
        <p:spPr/>
        <p:txBody>
          <a:bodyPr/>
          <a:lstStyle/>
          <a:p>
            <a:fld id="{3DE19F4B-1667-4652-A309-01B87D2798F8}" type="datetime1">
              <a:rPr lang="en-US" smtClean="0"/>
              <a:t>5/24/2023</a:t>
            </a:fld>
            <a:endParaRPr lang="en-US"/>
          </a:p>
        </p:txBody>
      </p:sp>
      <p:sp>
        <p:nvSpPr>
          <p:cNvPr id="5" name="Slide Number Placeholder 4"/>
          <p:cNvSpPr>
            <a:spLocks noGrp="1"/>
          </p:cNvSpPr>
          <p:nvPr>
            <p:ph type="sldNum" sz="quarter" idx="12"/>
          </p:nvPr>
        </p:nvSpPr>
        <p:spPr/>
        <p:txBody>
          <a:bodyPr/>
          <a:lstStyle/>
          <a:p>
            <a:fld id="{D77CCBAE-CD6C-4034-A20D-11180A96BD83}" type="slidenum">
              <a:rPr lang="en-US" smtClean="0"/>
              <a:t>5</a:t>
            </a:fld>
            <a:endParaRPr lang="en-US"/>
          </a:p>
        </p:txBody>
      </p:sp>
    </p:spTree>
    <p:extLst>
      <p:ext uri="{BB962C8B-B14F-4D97-AF65-F5344CB8AC3E}">
        <p14:creationId xmlns:p14="http://schemas.microsoft.com/office/powerpoint/2010/main" val="2558914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87E10-9CC2-EAFD-ADFB-0996CAE6BA4F}"/>
              </a:ext>
            </a:extLst>
          </p:cNvPr>
          <p:cNvSpPr>
            <a:spLocks noGrp="1"/>
          </p:cNvSpPr>
          <p:nvPr>
            <p:ph type="title"/>
          </p:nvPr>
        </p:nvSpPr>
        <p:spPr/>
        <p:txBody>
          <a:bodyPr/>
          <a:lstStyle/>
          <a:p>
            <a:r>
              <a:rPr lang="en-US" dirty="0"/>
              <a:t>Testing Method</a:t>
            </a:r>
          </a:p>
        </p:txBody>
      </p:sp>
      <p:sp>
        <p:nvSpPr>
          <p:cNvPr id="3" name="Content Placeholder 2">
            <a:extLst>
              <a:ext uri="{FF2B5EF4-FFF2-40B4-BE49-F238E27FC236}">
                <a16:creationId xmlns:a16="http://schemas.microsoft.com/office/drawing/2014/main" id="{EB215910-90A4-BFAD-9892-6DD1A46F7BF2}"/>
              </a:ext>
            </a:extLst>
          </p:cNvPr>
          <p:cNvSpPr>
            <a:spLocks noGrp="1"/>
          </p:cNvSpPr>
          <p:nvPr>
            <p:ph idx="1"/>
          </p:nvPr>
        </p:nvSpPr>
        <p:spPr>
          <a:xfrm>
            <a:off x="2589212" y="1563329"/>
            <a:ext cx="8915400" cy="4347893"/>
          </a:xfrm>
        </p:spPr>
        <p:txBody>
          <a:bodyPr>
            <a:normAutofit fontScale="92500" lnSpcReduction="10000"/>
          </a:bodyPr>
          <a:lstStyle/>
          <a:p>
            <a:r>
              <a:rPr lang="en-US" dirty="0">
                <a:ea typeface="Calibri" panose="020F0502020204030204" pitchFamily="34" charset="0"/>
              </a:rPr>
              <a:t>The m</a:t>
            </a:r>
            <a:r>
              <a:rPr lang="en-US" sz="1800" dirty="0">
                <a:effectLst/>
                <a:ea typeface="Calibri" panose="020F0502020204030204" pitchFamily="34" charset="0"/>
              </a:rPr>
              <a:t>ethod of drug testing is to be urine or oral swabs, at a minimum, a 7-panel drug test is to be used and must test for marijuana, amphetamines, cocaine and opiates. Any test (rapid or sent to a lab) that meets these requirements is acceptable</a:t>
            </a:r>
          </a:p>
          <a:p>
            <a:r>
              <a:rPr lang="en-US" sz="1800" dirty="0">
                <a:effectLst/>
                <a:ea typeface="Calibri" panose="020F0502020204030204" pitchFamily="34" charset="0"/>
              </a:rPr>
              <a:t>If the testing entity is onsite, such as through the public health department or results are received over the phone (collateral contact), clearly document in case comments the member’s name, date, pass/fail result, and the entity that administered the test. If results are received via a document or email, case comment the pass/fail result and add the document/email to the case file</a:t>
            </a:r>
            <a:endParaRPr lang="en-US" dirty="0">
              <a:ea typeface="Calibri" panose="020F0502020204030204" pitchFamily="34" charset="0"/>
            </a:endParaRPr>
          </a:p>
          <a:p>
            <a:r>
              <a:rPr lang="en-US" dirty="0"/>
              <a:t>If a drug test was administered by an acceptable entity within the last 30 days, the results can be accepted, and a new drug test is not required</a:t>
            </a:r>
          </a:p>
          <a:p>
            <a:r>
              <a:rPr lang="en-US" sz="1800" dirty="0">
                <a:effectLst/>
                <a:ea typeface="Calibri" panose="020F0502020204030204" pitchFamily="34" charset="0"/>
              </a:rPr>
              <a:t>DHS cannot dictate how other entities such as probation and parole or drug court conduct their drug tests. If these entities use a different sampling method or a different panel, agencies can accept their drug test results if less than 30 days from when the test was requested</a:t>
            </a:r>
          </a:p>
          <a:p>
            <a:pPr marL="0" indent="0">
              <a:buNone/>
            </a:pPr>
            <a:r>
              <a:rPr lang="en-US" dirty="0"/>
              <a:t> </a:t>
            </a:r>
          </a:p>
        </p:txBody>
      </p:sp>
      <p:sp>
        <p:nvSpPr>
          <p:cNvPr id="4" name="Date Placeholder 3">
            <a:extLst>
              <a:ext uri="{FF2B5EF4-FFF2-40B4-BE49-F238E27FC236}">
                <a16:creationId xmlns:a16="http://schemas.microsoft.com/office/drawing/2014/main" id="{C5DE0A6A-44BD-3013-5911-C60EBE1AD3A0}"/>
              </a:ext>
            </a:extLst>
          </p:cNvPr>
          <p:cNvSpPr>
            <a:spLocks noGrp="1"/>
          </p:cNvSpPr>
          <p:nvPr>
            <p:ph type="dt" sz="half" idx="10"/>
          </p:nvPr>
        </p:nvSpPr>
        <p:spPr/>
        <p:txBody>
          <a:bodyPr/>
          <a:lstStyle/>
          <a:p>
            <a:fld id="{3DE19F4B-1667-4652-A309-01B87D2798F8}" type="datetime1">
              <a:rPr lang="en-US" smtClean="0"/>
              <a:t>5/24/2023</a:t>
            </a:fld>
            <a:endParaRPr lang="en-US"/>
          </a:p>
        </p:txBody>
      </p:sp>
      <p:sp>
        <p:nvSpPr>
          <p:cNvPr id="5" name="Slide Number Placeholder 4">
            <a:extLst>
              <a:ext uri="{FF2B5EF4-FFF2-40B4-BE49-F238E27FC236}">
                <a16:creationId xmlns:a16="http://schemas.microsoft.com/office/drawing/2014/main" id="{7E51089F-D9E7-06E4-E047-A38790C9509C}"/>
              </a:ext>
            </a:extLst>
          </p:cNvPr>
          <p:cNvSpPr>
            <a:spLocks noGrp="1"/>
          </p:cNvSpPr>
          <p:nvPr>
            <p:ph type="sldNum" sz="quarter" idx="12"/>
          </p:nvPr>
        </p:nvSpPr>
        <p:spPr/>
        <p:txBody>
          <a:bodyPr/>
          <a:lstStyle/>
          <a:p>
            <a:fld id="{D77CCBAE-CD6C-4034-A20D-11180A96BD83}" type="slidenum">
              <a:rPr lang="en-US" smtClean="0"/>
              <a:t>6</a:t>
            </a:fld>
            <a:endParaRPr lang="en-US"/>
          </a:p>
        </p:txBody>
      </p:sp>
    </p:spTree>
    <p:extLst>
      <p:ext uri="{BB962C8B-B14F-4D97-AF65-F5344CB8AC3E}">
        <p14:creationId xmlns:p14="http://schemas.microsoft.com/office/powerpoint/2010/main" val="1574483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3616" y="0"/>
            <a:ext cx="9264279" cy="1125130"/>
          </a:xfrm>
        </p:spPr>
        <p:txBody>
          <a:bodyPr/>
          <a:lstStyle/>
          <a:p>
            <a:r>
              <a:rPr lang="en-US" dirty="0"/>
              <a:t>Scheduling</a:t>
            </a:r>
          </a:p>
        </p:txBody>
      </p:sp>
      <p:sp>
        <p:nvSpPr>
          <p:cNvPr id="3" name="Content Placeholder 2"/>
          <p:cNvSpPr>
            <a:spLocks noGrp="1"/>
          </p:cNvSpPr>
          <p:nvPr>
            <p:ph idx="1"/>
          </p:nvPr>
        </p:nvSpPr>
        <p:spPr>
          <a:xfrm>
            <a:off x="2254101" y="562565"/>
            <a:ext cx="9601199" cy="6072410"/>
          </a:xfrm>
        </p:spPr>
        <p:txBody>
          <a:bodyPr>
            <a:normAutofit/>
          </a:bodyPr>
          <a:lstStyle/>
          <a:p>
            <a:pPr marL="0" indent="0">
              <a:buNone/>
            </a:pPr>
            <a:r>
              <a:rPr lang="en-US" sz="1400" dirty="0">
                <a:solidFill>
                  <a:schemeClr val="tx1"/>
                </a:solidFill>
              </a:rPr>
              <a:t>If the customer agrees to take a drug test email the local agency contact:</a:t>
            </a:r>
          </a:p>
          <a:p>
            <a:pPr marL="274320" lvl="1" indent="0">
              <a:buNone/>
            </a:pPr>
            <a:r>
              <a:rPr lang="en-US" sz="1400" b="1" dirty="0">
                <a:solidFill>
                  <a:schemeClr val="tx1"/>
                </a:solidFill>
              </a:rPr>
              <a:t>Refer to the SCC Process Guide</a:t>
            </a:r>
          </a:p>
          <a:p>
            <a:pPr marR="0" algn="l" rtl="0">
              <a:buFont typeface="Symbol" panose="05050102010706020507" pitchFamily="18" charset="2"/>
              <a:buChar char="·"/>
            </a:pPr>
            <a:r>
              <a:rPr lang="en-US" sz="1400" b="0" i="0" u="none" strike="noStrike" baseline="0" dirty="0">
                <a:latin typeface="Arial" panose="020B0604020202020204" pitchFamily="34" charset="0"/>
              </a:rPr>
              <a:t>Email the below worker based on county of residence to schedule a drug test. The Local Agency will be responsible for updating case after a drug test is completed or missed.</a:t>
            </a:r>
            <a:endParaRPr lang="en-US" sz="1800" b="0" i="0" u="none" strike="noStrike" baseline="0" dirty="0">
              <a:latin typeface="Calibri" panose="020F0502020204030204" pitchFamily="34" charset="0"/>
            </a:endParaRPr>
          </a:p>
          <a:p>
            <a:pPr marL="274320" lvl="1" indent="0">
              <a:buNone/>
            </a:pPr>
            <a:endParaRPr lang="en-US" dirty="0"/>
          </a:p>
        </p:txBody>
      </p:sp>
      <p:sp>
        <p:nvSpPr>
          <p:cNvPr id="4" name="Date Placeholder 3"/>
          <p:cNvSpPr>
            <a:spLocks noGrp="1"/>
          </p:cNvSpPr>
          <p:nvPr>
            <p:ph type="dt" sz="half" idx="10"/>
          </p:nvPr>
        </p:nvSpPr>
        <p:spPr/>
        <p:txBody>
          <a:bodyPr/>
          <a:lstStyle/>
          <a:p>
            <a:fld id="{3DE19F4B-1667-4652-A309-01B87D2798F8}" type="datetime1">
              <a:rPr lang="en-US" smtClean="0"/>
              <a:t>5/24/2023</a:t>
            </a:fld>
            <a:endParaRPr lang="en-US"/>
          </a:p>
        </p:txBody>
      </p:sp>
      <p:sp>
        <p:nvSpPr>
          <p:cNvPr id="5" name="Slide Number Placeholder 4"/>
          <p:cNvSpPr>
            <a:spLocks noGrp="1"/>
          </p:cNvSpPr>
          <p:nvPr>
            <p:ph type="sldNum" sz="quarter" idx="12"/>
          </p:nvPr>
        </p:nvSpPr>
        <p:spPr/>
        <p:txBody>
          <a:bodyPr/>
          <a:lstStyle/>
          <a:p>
            <a:fld id="{D77CCBAE-CD6C-4034-A20D-11180A96BD83}" type="slidenum">
              <a:rPr lang="en-US" smtClean="0"/>
              <a:t>7</a:t>
            </a:fld>
            <a:endParaRPr lang="en-US" dirty="0"/>
          </a:p>
        </p:txBody>
      </p:sp>
      <p:pic>
        <p:nvPicPr>
          <p:cNvPr id="8" name="Picture 7">
            <a:extLst>
              <a:ext uri="{FF2B5EF4-FFF2-40B4-BE49-F238E27FC236}">
                <a16:creationId xmlns:a16="http://schemas.microsoft.com/office/drawing/2014/main" id="{AB2EEAE0-6FF3-1946-828F-B81B1467DD15}"/>
              </a:ext>
            </a:extLst>
          </p:cNvPr>
          <p:cNvPicPr>
            <a:picLocks noChangeAspect="1"/>
          </p:cNvPicPr>
          <p:nvPr/>
        </p:nvPicPr>
        <p:blipFill>
          <a:blip r:embed="rId2"/>
          <a:stretch>
            <a:fillRect/>
          </a:stretch>
        </p:blipFill>
        <p:spPr>
          <a:xfrm>
            <a:off x="2656279" y="1901151"/>
            <a:ext cx="7357928" cy="4733824"/>
          </a:xfrm>
          <a:prstGeom prst="rect">
            <a:avLst/>
          </a:prstGeom>
        </p:spPr>
      </p:pic>
    </p:spTree>
    <p:extLst>
      <p:ext uri="{BB962C8B-B14F-4D97-AF65-F5344CB8AC3E}">
        <p14:creationId xmlns:p14="http://schemas.microsoft.com/office/powerpoint/2010/main" val="3848646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8888" y="512462"/>
            <a:ext cx="8911687" cy="1280890"/>
          </a:xfrm>
        </p:spPr>
        <p:txBody>
          <a:bodyPr>
            <a:normAutofit/>
          </a:bodyPr>
          <a:lstStyle/>
          <a:p>
            <a:r>
              <a:rPr lang="en-US" dirty="0"/>
              <a:t>Case Processing-Ongoing Cases</a:t>
            </a:r>
          </a:p>
        </p:txBody>
      </p:sp>
      <p:sp>
        <p:nvSpPr>
          <p:cNvPr id="3" name="Content Placeholder 2"/>
          <p:cNvSpPr>
            <a:spLocks noGrp="1"/>
          </p:cNvSpPr>
          <p:nvPr>
            <p:ph idx="1"/>
          </p:nvPr>
        </p:nvSpPr>
        <p:spPr>
          <a:xfrm>
            <a:off x="2019568" y="1905000"/>
            <a:ext cx="10058400" cy="4290543"/>
          </a:xfrm>
        </p:spPr>
        <p:txBody>
          <a:bodyPr>
            <a:normAutofit/>
          </a:bodyPr>
          <a:lstStyle/>
          <a:p>
            <a:r>
              <a:rPr lang="en-US" dirty="0"/>
              <a:t>If a drug felony conviction is reported for an eligible FoodShare member at renewal, or any other time, the worker should schedule a drug test for the member  </a:t>
            </a:r>
          </a:p>
          <a:p>
            <a:r>
              <a:rPr lang="en-US" dirty="0"/>
              <a:t>If a worker discovers that a FoodShare member has a drug felony that was not reported at application, a test is required for continuation of benefits.  An IPV should be pursued due to falsifying information at the time of application.  Benefits should be recovered from the application date until a negative drug test is received</a:t>
            </a:r>
          </a:p>
          <a:p>
            <a:r>
              <a:rPr lang="en-US" dirty="0"/>
              <a:t>If an unreported drug felony or incomplete Drug Felon page in an open and ongoing case is discovered:</a:t>
            </a:r>
          </a:p>
          <a:p>
            <a:pPr lvl="1"/>
            <a:r>
              <a:rPr lang="en-US" dirty="0"/>
              <a:t>Notify customer of testing requirement and how to schedule test by mailing the “Notification of Required Drug Testing: F-01542” form</a:t>
            </a:r>
          </a:p>
          <a:p>
            <a:pPr lvl="1"/>
            <a:r>
              <a:rPr lang="en-US" dirty="0"/>
              <a:t>Pend case for drug testing results (30 days): Enter “yes” to the question “Has the Individual agreed to take a drug test,”  enter the test date as day 30 and enter a “?”for the corresponding verification to pend eligibility </a:t>
            </a:r>
          </a:p>
          <a:p>
            <a:endParaRPr lang="en-US" dirty="0"/>
          </a:p>
        </p:txBody>
      </p:sp>
      <p:sp>
        <p:nvSpPr>
          <p:cNvPr id="4" name="Date Placeholder 3"/>
          <p:cNvSpPr>
            <a:spLocks noGrp="1"/>
          </p:cNvSpPr>
          <p:nvPr>
            <p:ph type="dt" sz="half" idx="10"/>
          </p:nvPr>
        </p:nvSpPr>
        <p:spPr/>
        <p:txBody>
          <a:bodyPr/>
          <a:lstStyle/>
          <a:p>
            <a:fld id="{3DE19F4B-1667-4652-A309-01B87D2798F8}" type="datetime1">
              <a:rPr lang="en-US" smtClean="0"/>
              <a:t>5/24/2023</a:t>
            </a:fld>
            <a:endParaRPr lang="en-US"/>
          </a:p>
        </p:txBody>
      </p:sp>
      <p:sp>
        <p:nvSpPr>
          <p:cNvPr id="5" name="Slide Number Placeholder 4"/>
          <p:cNvSpPr>
            <a:spLocks noGrp="1"/>
          </p:cNvSpPr>
          <p:nvPr>
            <p:ph type="sldNum" sz="quarter" idx="12"/>
          </p:nvPr>
        </p:nvSpPr>
        <p:spPr/>
        <p:txBody>
          <a:bodyPr/>
          <a:lstStyle/>
          <a:p>
            <a:fld id="{D77CCBAE-CD6C-4034-A20D-11180A96BD83}" type="slidenum">
              <a:rPr lang="en-US" smtClean="0"/>
              <a:t>8</a:t>
            </a:fld>
            <a:endParaRPr lang="en-US"/>
          </a:p>
        </p:txBody>
      </p:sp>
    </p:spTree>
    <p:extLst>
      <p:ext uri="{BB962C8B-B14F-4D97-AF65-F5344CB8AC3E}">
        <p14:creationId xmlns:p14="http://schemas.microsoft.com/office/powerpoint/2010/main" val="3766939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26625-2913-3AF4-E709-1E6F84ACF312}"/>
              </a:ext>
            </a:extLst>
          </p:cNvPr>
          <p:cNvSpPr>
            <a:spLocks noGrp="1"/>
          </p:cNvSpPr>
          <p:nvPr>
            <p:ph type="title"/>
          </p:nvPr>
        </p:nvSpPr>
        <p:spPr/>
        <p:txBody>
          <a:bodyPr/>
          <a:lstStyle/>
          <a:p>
            <a:r>
              <a:rPr lang="en-US" dirty="0"/>
              <a:t>Processing Instructions</a:t>
            </a:r>
          </a:p>
        </p:txBody>
      </p:sp>
      <p:sp>
        <p:nvSpPr>
          <p:cNvPr id="3" name="Content Placeholder 2">
            <a:extLst>
              <a:ext uri="{FF2B5EF4-FFF2-40B4-BE49-F238E27FC236}">
                <a16:creationId xmlns:a16="http://schemas.microsoft.com/office/drawing/2014/main" id="{3CA480EB-F93F-531E-A09F-F74B2A365E01}"/>
              </a:ext>
            </a:extLst>
          </p:cNvPr>
          <p:cNvSpPr>
            <a:spLocks noGrp="1"/>
          </p:cNvSpPr>
          <p:nvPr>
            <p:ph idx="1"/>
          </p:nvPr>
        </p:nvSpPr>
        <p:spPr>
          <a:xfrm>
            <a:off x="2589212" y="1326995"/>
            <a:ext cx="8915400" cy="4584227"/>
          </a:xfrm>
        </p:spPr>
        <p:txBody>
          <a:bodyPr/>
          <a:lstStyle/>
          <a:p>
            <a:pPr marL="0" indent="0">
              <a:buNone/>
            </a:pPr>
            <a:r>
              <a:rPr lang="en-US" sz="1800" b="0" i="0" u="none" strike="noStrike" baseline="0" dirty="0">
                <a:solidFill>
                  <a:srgbClr val="000000"/>
                </a:solidFill>
                <a:latin typeface="Arial" panose="020B0604020202020204" pitchFamily="34" charset="0"/>
              </a:rPr>
              <a:t>After verifying drug felon status, update the “Has anyone in the household applying for FS or W-2 been convicted of a drug felony in the past 5 years” question on the Individual Non-Financial Gatepost page to </a:t>
            </a:r>
            <a:r>
              <a:rPr lang="en-US" sz="1800" b="1" i="0" u="none" strike="noStrike" baseline="0" dirty="0">
                <a:solidFill>
                  <a:srgbClr val="000000"/>
                </a:solidFill>
                <a:latin typeface="Arial" panose="020B0604020202020204" pitchFamily="34" charset="0"/>
              </a:rPr>
              <a:t>Yes</a:t>
            </a:r>
            <a:r>
              <a:rPr lang="en-US" sz="1800" b="0" i="0" u="none" strike="noStrike" baseline="0" dirty="0">
                <a:solidFill>
                  <a:srgbClr val="000000"/>
                </a:solidFill>
                <a:latin typeface="Arial" panose="020B0604020202020204" pitchFamily="34" charset="0"/>
              </a:rPr>
              <a:t>. Click </a:t>
            </a:r>
            <a:r>
              <a:rPr lang="en-US" sz="1800" b="1" i="0" u="none" strike="noStrike" baseline="0" dirty="0">
                <a:solidFill>
                  <a:srgbClr val="000000"/>
                </a:solidFill>
                <a:latin typeface="Arial" panose="020B0604020202020204" pitchFamily="34" charset="0"/>
              </a:rPr>
              <a:t>Next</a:t>
            </a:r>
            <a:r>
              <a:rPr lang="en-US" sz="1800" b="0" i="0" u="none" strike="noStrike" baseline="0" dirty="0">
                <a:solidFill>
                  <a:srgbClr val="000000"/>
                </a:solidFill>
                <a:latin typeface="Arial" panose="020B0604020202020204" pitchFamily="34" charset="0"/>
              </a:rPr>
              <a:t>. </a:t>
            </a:r>
          </a:p>
          <a:p>
            <a:endParaRPr lang="en-US" dirty="0"/>
          </a:p>
        </p:txBody>
      </p:sp>
      <p:sp>
        <p:nvSpPr>
          <p:cNvPr id="4" name="Date Placeholder 3">
            <a:extLst>
              <a:ext uri="{FF2B5EF4-FFF2-40B4-BE49-F238E27FC236}">
                <a16:creationId xmlns:a16="http://schemas.microsoft.com/office/drawing/2014/main" id="{9D034B89-EF21-B9DC-6964-119AE85B21A9}"/>
              </a:ext>
            </a:extLst>
          </p:cNvPr>
          <p:cNvSpPr>
            <a:spLocks noGrp="1"/>
          </p:cNvSpPr>
          <p:nvPr>
            <p:ph type="dt" sz="half" idx="10"/>
          </p:nvPr>
        </p:nvSpPr>
        <p:spPr/>
        <p:txBody>
          <a:bodyPr/>
          <a:lstStyle/>
          <a:p>
            <a:fld id="{3DE19F4B-1667-4652-A309-01B87D2798F8}" type="datetime1">
              <a:rPr lang="en-US" smtClean="0"/>
              <a:t>5/24/2023</a:t>
            </a:fld>
            <a:endParaRPr lang="en-US"/>
          </a:p>
        </p:txBody>
      </p:sp>
      <p:sp>
        <p:nvSpPr>
          <p:cNvPr id="5" name="Slide Number Placeholder 4">
            <a:extLst>
              <a:ext uri="{FF2B5EF4-FFF2-40B4-BE49-F238E27FC236}">
                <a16:creationId xmlns:a16="http://schemas.microsoft.com/office/drawing/2014/main" id="{69775326-D60B-4D3D-9103-BE5D6ACC6A4F}"/>
              </a:ext>
            </a:extLst>
          </p:cNvPr>
          <p:cNvSpPr>
            <a:spLocks noGrp="1"/>
          </p:cNvSpPr>
          <p:nvPr>
            <p:ph type="sldNum" sz="quarter" idx="12"/>
          </p:nvPr>
        </p:nvSpPr>
        <p:spPr/>
        <p:txBody>
          <a:bodyPr/>
          <a:lstStyle/>
          <a:p>
            <a:fld id="{D77CCBAE-CD6C-4034-A20D-11180A96BD83}" type="slidenum">
              <a:rPr lang="en-US" smtClean="0"/>
              <a:t>9</a:t>
            </a:fld>
            <a:endParaRPr lang="en-US"/>
          </a:p>
        </p:txBody>
      </p:sp>
      <p:pic>
        <p:nvPicPr>
          <p:cNvPr id="9" name="Picture 8">
            <a:extLst>
              <a:ext uri="{FF2B5EF4-FFF2-40B4-BE49-F238E27FC236}">
                <a16:creationId xmlns:a16="http://schemas.microsoft.com/office/drawing/2014/main" id="{2E84B55A-CA61-B0B4-42EC-A16FFB0D3F1E}"/>
              </a:ext>
            </a:extLst>
          </p:cNvPr>
          <p:cNvPicPr>
            <a:picLocks noChangeAspect="1"/>
          </p:cNvPicPr>
          <p:nvPr/>
        </p:nvPicPr>
        <p:blipFill>
          <a:blip r:embed="rId2"/>
          <a:stretch>
            <a:fillRect/>
          </a:stretch>
        </p:blipFill>
        <p:spPr>
          <a:xfrm>
            <a:off x="2589212" y="2572711"/>
            <a:ext cx="9028399" cy="3338511"/>
          </a:xfrm>
          <a:prstGeom prst="rect">
            <a:avLst/>
          </a:prstGeom>
        </p:spPr>
      </p:pic>
    </p:spTree>
    <p:extLst>
      <p:ext uri="{BB962C8B-B14F-4D97-AF65-F5344CB8AC3E}">
        <p14:creationId xmlns:p14="http://schemas.microsoft.com/office/powerpoint/2010/main" val="248970983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raining_x0020_Topic xmlns="2f254586-b35f-4441-a040-f54e6e92090e"/>
    <Document_x0020_Type xmlns="2f254586-b35f-4441-a040-f54e6e92090e">
      <Value>Training Presentations</Value>
      <Value>EST Meetings</Value>
    </Document_x0020_Typ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3F30E3757AF094391C43966ABD436EC" ma:contentTypeVersion="13" ma:contentTypeDescription="Create a new document." ma:contentTypeScope="" ma:versionID="04f27ada2238d016c1a9c45cd2b1720e">
  <xsd:schema xmlns:xsd="http://www.w3.org/2001/XMLSchema" xmlns:xs="http://www.w3.org/2001/XMLSchema" xmlns:p="http://schemas.microsoft.com/office/2006/metadata/properties" xmlns:ns2="2f254586-b35f-4441-a040-f54e6e92090e" targetNamespace="http://schemas.microsoft.com/office/2006/metadata/properties" ma:root="true" ma:fieldsID="d8ab4209aa2964d83b90e90605d88346" ns2:_="">
    <xsd:import namespace="2f254586-b35f-4441-a040-f54e6e92090e"/>
    <xsd:element name="properties">
      <xsd:complexType>
        <xsd:sequence>
          <xsd:element name="documentManagement">
            <xsd:complexType>
              <xsd:all>
                <xsd:element ref="ns2:Document_x0020_Type" minOccurs="0"/>
                <xsd:element ref="ns2:Training_x0020_Topi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254586-b35f-4441-a040-f54e6e92090e" elementFormDefault="qualified">
    <xsd:import namespace="http://schemas.microsoft.com/office/2006/documentManagement/types"/>
    <xsd:import namespace="http://schemas.microsoft.com/office/infopath/2007/PartnerControls"/>
    <xsd:element name="Document_x0020_Type" ma:index="8" nillable="true" ma:displayName="Document Type" ma:internalName="Document_x0020_Type">
      <xsd:complexType>
        <xsd:complexContent>
          <xsd:extension base="dms:MultiChoice">
            <xsd:sequence>
              <xsd:element name="Value" maxOccurs="unbounded" minOccurs="0" nillable="true">
                <xsd:simpleType>
                  <xsd:restriction base="dms:Choice">
                    <xsd:enumeration value="Case Review"/>
                    <xsd:enumeration value="Desk Aid"/>
                    <xsd:enumeration value="DHS New Worker Training"/>
                    <xsd:enumeration value="EST Agenda"/>
                    <xsd:enumeration value="EST Agent Reminders"/>
                    <xsd:enumeration value="EST Meetings"/>
                    <xsd:enumeration value="Mock Training Scenarios"/>
                    <xsd:enumeration value="New Worker Classroom Training"/>
                    <xsd:enumeration value="Quizzes"/>
                    <xsd:enumeration value="Release Summaries"/>
                    <xsd:enumeration value="Schedules"/>
                    <xsd:enumeration value="Training Forms"/>
                    <xsd:enumeration value="Training Guidelines and Materials"/>
                    <xsd:enumeration value="Training Presentations"/>
                    <xsd:enumeration value="Training Team Agenda"/>
                    <xsd:enumeration value="Training Team Minutes"/>
                  </xsd:restriction>
                </xsd:simpleType>
              </xsd:element>
            </xsd:sequence>
          </xsd:extension>
        </xsd:complexContent>
      </xsd:complexType>
    </xsd:element>
    <xsd:element name="Training_x0020_Topic" ma:index="9" nillable="true" ma:displayName="Training Topic" ma:internalName="Training_x0020_Topic">
      <xsd:complexType>
        <xsd:complexContent>
          <xsd:extension base="dms:MultiChoice">
            <xsd:sequence>
              <xsd:element name="Value" maxOccurs="unbounded" minOccurs="0" nillable="true">
                <xsd:simpleType>
                  <xsd:restriction base="dms:Choice">
                    <xsd:enumeration value="ABAWD and Work Registrant"/>
                    <xsd:enumeration value="Alerts"/>
                    <xsd:enumeration value="Application/Renewal"/>
                    <xsd:enumeration value="Brits"/>
                    <xsd:enumeration value="Call Center"/>
                    <xsd:enumeration value="Case Comments"/>
                    <xsd:enumeration value="Changes and EBT Screens"/>
                    <xsd:enumeration value="Child Care and W-2"/>
                    <xsd:enumeration value="Child Support"/>
                    <xsd:enumeration value="Data Exchange"/>
                    <xsd:enumeration value="Dates and Deletions"/>
                    <xsd:enumeration value="Desk Aid Training"/>
                    <xsd:enumeration value="Doc Viewer and ECF"/>
                    <xsd:enumeration value="EBD and SSA"/>
                    <xsd:enumeration value="EI"/>
                    <xsd:enumeration value="FEV"/>
                    <xsd:enumeration value="Forward Health"/>
                    <xsd:enumeration value="Interviewing"/>
                    <xsd:enumeration value="Medical Expense"/>
                    <xsd:enumeration value="Mock Interview"/>
                    <xsd:enumeration value="New Worker Orientation"/>
                    <xsd:enumeration value="Overpayments"/>
                    <xsd:enumeration value="Self-Employment"/>
                    <xsd:enumeration value="SWICAs and Discrepancies"/>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493B45F-5E57-4D6B-8B97-8188A129B4F6}">
  <ds:schemaRefs>
    <ds:schemaRef ds:uri="http://purl.org/dc/elements/1.1/"/>
    <ds:schemaRef ds:uri="http://schemas.microsoft.com/office/2006/documentManagement/types"/>
    <ds:schemaRef ds:uri="http://schemas.microsoft.com/office/infopath/2007/PartnerControls"/>
    <ds:schemaRef ds:uri="http://schemas.microsoft.com/office/2006/metadata/properties"/>
    <ds:schemaRef ds:uri="2f254586-b35f-4441-a040-f54e6e92090e"/>
    <ds:schemaRef ds:uri="http://purl.org/dc/dcmitype/"/>
    <ds:schemaRef ds:uri="http://schemas.openxmlformats.org/package/2006/metadata/core-properties"/>
    <ds:schemaRef ds:uri="http://www.w3.org/XML/1998/namespace"/>
    <ds:schemaRef ds:uri="http://purl.org/dc/terms/"/>
  </ds:schemaRefs>
</ds:datastoreItem>
</file>

<file path=customXml/itemProps2.xml><?xml version="1.0" encoding="utf-8"?>
<ds:datastoreItem xmlns:ds="http://schemas.openxmlformats.org/officeDocument/2006/customXml" ds:itemID="{D9019E9E-834F-4719-B73D-9C897BDCA2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254586-b35f-4441-a040-f54e6e9209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A09F3C0-0BEF-4370-8B85-0731959C3A1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Wisp</Template>
  <TotalTime>1020</TotalTime>
  <Words>2219</Words>
  <Application>Microsoft Office PowerPoint</Application>
  <PresentationFormat>Widescreen</PresentationFormat>
  <Paragraphs>160</Paragraphs>
  <Slides>21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Century Gothic</vt:lpstr>
      <vt:lpstr>Symbol</vt:lpstr>
      <vt:lpstr>Wingdings 3</vt:lpstr>
      <vt:lpstr>Wisp</vt:lpstr>
      <vt:lpstr>Drug Testing Policy for FoodShare</vt:lpstr>
      <vt:lpstr>Objectives</vt:lpstr>
      <vt:lpstr>FoodShare Policy</vt:lpstr>
      <vt:lpstr>Worker Action</vt:lpstr>
      <vt:lpstr>Customer Action</vt:lpstr>
      <vt:lpstr>Testing Method</vt:lpstr>
      <vt:lpstr>Scheduling</vt:lpstr>
      <vt:lpstr>Case Processing-Ongoing Cases</vt:lpstr>
      <vt:lpstr>Processing Instructions</vt:lpstr>
      <vt:lpstr>Processing Instructions</vt:lpstr>
      <vt:lpstr>PowerPoint Presentation</vt:lpstr>
      <vt:lpstr>Evaluating and Entering an Accommodation Request </vt:lpstr>
      <vt:lpstr>PowerPoint Presentation</vt:lpstr>
      <vt:lpstr>Processing Drug Test Results</vt:lpstr>
      <vt:lpstr>Processing Drug Test Results</vt:lpstr>
      <vt:lpstr>Processing Drug Test Results</vt:lpstr>
      <vt:lpstr>Regaining Eligibility after 12 Month Sanction Period</vt:lpstr>
      <vt:lpstr>PowerPoint Presentation</vt:lpstr>
      <vt:lpstr>Regaining Eligibility after 12 Month Sanction Period</vt:lpstr>
      <vt:lpstr>PowerPoint Presentation</vt:lpstr>
      <vt:lpstr>Tips</vt:lpstr>
    </vt:vector>
  </TitlesOfParts>
  <Company>Rock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Priority Service</dc:title>
  <dc:creator>Alisa Evans</dc:creator>
  <cp:lastModifiedBy>JENNIFER BOOTH</cp:lastModifiedBy>
  <cp:revision>45</cp:revision>
  <cp:lastPrinted>2015-06-05T19:27:41Z</cp:lastPrinted>
  <dcterms:created xsi:type="dcterms:W3CDTF">2017-03-21T15:56:43Z</dcterms:created>
  <dcterms:modified xsi:type="dcterms:W3CDTF">2023-05-24T17:27:51Z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0x010100F3F30E3757AF094391C43966ABD436EC</vt:lpwstr>
  </property>
</Properties>
</file>