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21"/>
  </p:notesMasterIdLst>
  <p:sldIdLst>
    <p:sldId id="256" r:id="rId5"/>
    <p:sldId id="279" r:id="rId6"/>
    <p:sldId id="280" r:id="rId7"/>
    <p:sldId id="281" r:id="rId8"/>
    <p:sldId id="282" r:id="rId9"/>
    <p:sldId id="260" r:id="rId10"/>
    <p:sldId id="261" r:id="rId11"/>
    <p:sldId id="283" r:id="rId12"/>
    <p:sldId id="263" r:id="rId13"/>
    <p:sldId id="262" r:id="rId14"/>
    <p:sldId id="286" r:id="rId15"/>
    <p:sldId id="259" r:id="rId16"/>
    <p:sldId id="277" r:id="rId17"/>
    <p:sldId id="274" r:id="rId18"/>
    <p:sldId id="267"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E3425-0D31-4671-9E76-0BCFCAA55AD5}"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BAC61-6A8B-4233-8834-B9DCDA2702B0}" type="slidenum">
              <a:rPr lang="en-US" smtClean="0"/>
              <a:t>‹#›</a:t>
            </a:fld>
            <a:endParaRPr lang="en-US"/>
          </a:p>
        </p:txBody>
      </p:sp>
    </p:spTree>
    <p:extLst>
      <p:ext uri="{BB962C8B-B14F-4D97-AF65-F5344CB8AC3E}">
        <p14:creationId xmlns:p14="http://schemas.microsoft.com/office/powerpoint/2010/main" val="296438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703F1E-A3F0-4B90-BEDF-947D0BAE047C}"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88902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777CAB-B76E-43C3-B61F-F4F148505E1B}"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119702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15169-9C9E-432B-8B14-833C471741C7}"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ED961A-2BEC-488B-B8A2-AC3719786CE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089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32E4525-183B-4316-8A16-1CD7501E7318}"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420492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F28A8FB-BC0D-4B57-9E4F-CE24052E3FA3}"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ED961A-2BEC-488B-B8A2-AC3719786CE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4445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20DBDEA-78A7-41FE-A2CD-7A2FA9684CC4}"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89306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A66C51-97F7-46BF-A195-6061B3C34A9B}"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739176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1A4D4-6EF2-43C9-B7DB-B6D5AF11DAF9}"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70125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F29A2-629E-4D6A-B082-0549894643F8}"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227853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1799-9451-41FF-ABC8-808C43B3DDDD}" type="datetime1">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306916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6815C-89F5-4501-97E0-D1A22DE378E4}"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4370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75FAB5-B1C3-42A5-8BB8-7188591EE240}" type="datetime1">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256650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271DBF-C930-49FF-9E95-A1D9C318E2C4}" type="datetime1">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199386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1FC75-AA1F-454B-BBBD-0343626A124E}" type="datetime1">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221080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10425-B5EE-4B99-AAB0-7D5DECA6F707}"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84316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0C28D-E5F2-4AC5-A7AB-C9AF3508933D}" type="datetime1">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2ED961A-2BEC-488B-B8A2-AC3719786CEF}" type="slidenum">
              <a:rPr lang="en-US" smtClean="0"/>
              <a:t>‹#›</a:t>
            </a:fld>
            <a:endParaRPr lang="en-US"/>
          </a:p>
        </p:txBody>
      </p:sp>
    </p:spTree>
    <p:extLst>
      <p:ext uri="{BB962C8B-B14F-4D97-AF65-F5344CB8AC3E}">
        <p14:creationId xmlns:p14="http://schemas.microsoft.com/office/powerpoint/2010/main" val="288898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18DAAC-BFCB-4DC8-91A1-917004522136}" type="datetime1">
              <a:rPr lang="en-US" smtClean="0"/>
              <a:t>7/24/2023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2ED961A-2BEC-488B-B8A2-AC3719786CEF}" type="slidenum">
              <a:rPr lang="en-US" smtClean="0"/>
              <a:t>‹#›</a:t>
            </a:fld>
            <a:endParaRPr lang="en-US"/>
          </a:p>
        </p:txBody>
      </p:sp>
    </p:spTree>
    <p:extLst>
      <p:ext uri="{BB962C8B-B14F-4D97-AF65-F5344CB8AC3E}">
        <p14:creationId xmlns:p14="http://schemas.microsoft.com/office/powerpoint/2010/main" val="108586332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ABAWD</a:t>
            </a:r>
          </a:p>
        </p:txBody>
      </p:sp>
      <p:sp>
        <p:nvSpPr>
          <p:cNvPr id="3" name="Subtitle 2"/>
          <p:cNvSpPr>
            <a:spLocks noGrp="1"/>
          </p:cNvSpPr>
          <p:nvPr>
            <p:ph type="subTitle" idx="1"/>
          </p:nvPr>
        </p:nvSpPr>
        <p:spPr/>
        <p:txBody>
          <a:bodyPr/>
          <a:lstStyle/>
          <a:p>
            <a:r>
              <a:rPr lang="en-US" dirty="0"/>
              <a:t>07/27/23</a:t>
            </a:r>
          </a:p>
        </p:txBody>
      </p:sp>
      <p:sp>
        <p:nvSpPr>
          <p:cNvPr id="4" name="Slide Number Placeholder 3">
            <a:extLst>
              <a:ext uri="{FF2B5EF4-FFF2-40B4-BE49-F238E27FC236}">
                <a16:creationId xmlns:a16="http://schemas.microsoft.com/office/drawing/2014/main" id="{8BE0505D-D622-B09C-D35D-DC3FF7154317}"/>
              </a:ext>
            </a:extLst>
          </p:cNvPr>
          <p:cNvSpPr>
            <a:spLocks noGrp="1"/>
          </p:cNvSpPr>
          <p:nvPr>
            <p:ph type="sldNum" sz="quarter" idx="12"/>
          </p:nvPr>
        </p:nvSpPr>
        <p:spPr/>
        <p:txBody>
          <a:bodyPr/>
          <a:lstStyle/>
          <a:p>
            <a:fld id="{32ED961A-2BEC-488B-B8A2-AC3719786CEF}" type="slidenum">
              <a:rPr lang="en-US" smtClean="0"/>
              <a:t>1</a:t>
            </a:fld>
            <a:endParaRPr lang="en-US"/>
          </a:p>
        </p:txBody>
      </p:sp>
    </p:spTree>
    <p:extLst>
      <p:ext uri="{BB962C8B-B14F-4D97-AF65-F5344CB8AC3E}">
        <p14:creationId xmlns:p14="http://schemas.microsoft.com/office/powerpoint/2010/main" val="286317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981" y="624110"/>
            <a:ext cx="9772631" cy="806657"/>
          </a:xfrm>
        </p:spPr>
        <p:txBody>
          <a:bodyPr/>
          <a:lstStyle/>
          <a:p>
            <a:r>
              <a:rPr lang="en-US" dirty="0"/>
              <a:t>Entering Other ABAWD Exemptions</a:t>
            </a:r>
          </a:p>
        </p:txBody>
      </p:sp>
      <p:sp>
        <p:nvSpPr>
          <p:cNvPr id="3" name="Content Placeholder 2"/>
          <p:cNvSpPr>
            <a:spLocks noGrp="1"/>
          </p:cNvSpPr>
          <p:nvPr>
            <p:ph idx="1"/>
          </p:nvPr>
        </p:nvSpPr>
        <p:spPr>
          <a:xfrm>
            <a:off x="1731981" y="1430767"/>
            <a:ext cx="9772631" cy="5325035"/>
          </a:xfrm>
        </p:spPr>
        <p:txBody>
          <a:bodyPr>
            <a:normAutofit/>
          </a:bodyPr>
          <a:lstStyle/>
          <a:p>
            <a:r>
              <a:rPr lang="en-US" dirty="0"/>
              <a:t>Regularly participating in a </a:t>
            </a:r>
            <a:r>
              <a:rPr lang="en-US" u="sng" dirty="0"/>
              <a:t>verified</a:t>
            </a:r>
            <a:r>
              <a:rPr lang="en-US" dirty="0"/>
              <a:t> AODA treatment or rehabilitation program. This is indicated by answering </a:t>
            </a:r>
            <a:r>
              <a:rPr lang="en-US" b="1" dirty="0"/>
              <a:t>YES</a:t>
            </a:r>
            <a:r>
              <a:rPr lang="en-US" dirty="0"/>
              <a:t> to </a:t>
            </a:r>
            <a:r>
              <a:rPr lang="en-US" b="1" dirty="0"/>
              <a:t>Inpatient / Outpatient Drug or Alcohol Treatment </a:t>
            </a:r>
            <a:r>
              <a:rPr lang="en-US" dirty="0"/>
              <a:t>on the members benefits received page. </a:t>
            </a:r>
          </a:p>
          <a:p>
            <a:endParaRPr lang="en-US" b="1" dirty="0"/>
          </a:p>
          <a:p>
            <a:endParaRPr lang="en-US" b="1" dirty="0"/>
          </a:p>
          <a:p>
            <a:endParaRPr lang="en-US" b="1" dirty="0"/>
          </a:p>
          <a:p>
            <a:r>
              <a:rPr lang="en-US" b="0" i="0" dirty="0">
                <a:solidFill>
                  <a:srgbClr val="000000"/>
                </a:solidFill>
                <a:effectLst/>
                <a:latin typeface="+mj-lt"/>
              </a:rPr>
              <a:t>Primary caretaker of an incapacitated person (may be part of the food unit or in a separate household) as verified on the Disability page.</a:t>
            </a:r>
            <a:endParaRPr lang="en-US" b="1" dirty="0">
              <a:latin typeface="+mj-lt"/>
            </a:endParaRP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pic>
        <p:nvPicPr>
          <p:cNvPr id="4" name="Picture 3"/>
          <p:cNvPicPr>
            <a:picLocks noChangeAspect="1"/>
          </p:cNvPicPr>
          <p:nvPr/>
        </p:nvPicPr>
        <p:blipFill rotWithShape="1">
          <a:blip r:embed="rId2"/>
          <a:srcRect l="14935" t="56627" r="19869" b="31608"/>
          <a:stretch/>
        </p:blipFill>
        <p:spPr>
          <a:xfrm>
            <a:off x="2146496" y="2517291"/>
            <a:ext cx="7153836" cy="80682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A028563-25D6-B17A-F4E9-0E3A6CD17313}"/>
              </a:ext>
            </a:extLst>
          </p:cNvPr>
          <p:cNvPicPr>
            <a:picLocks noChangeAspect="1"/>
          </p:cNvPicPr>
          <p:nvPr/>
        </p:nvPicPr>
        <p:blipFill>
          <a:blip r:embed="rId3"/>
          <a:stretch>
            <a:fillRect/>
          </a:stretch>
        </p:blipFill>
        <p:spPr>
          <a:xfrm>
            <a:off x="2066925" y="4302890"/>
            <a:ext cx="8058150" cy="1285875"/>
          </a:xfrm>
          <a:prstGeom prst="rect">
            <a:avLst/>
          </a:prstGeom>
        </p:spPr>
      </p:pic>
      <p:sp>
        <p:nvSpPr>
          <p:cNvPr id="5" name="Slide Number Placeholder 4">
            <a:extLst>
              <a:ext uri="{FF2B5EF4-FFF2-40B4-BE49-F238E27FC236}">
                <a16:creationId xmlns:a16="http://schemas.microsoft.com/office/drawing/2014/main" id="{58574DB9-1E55-C554-8B41-4A347325CE75}"/>
              </a:ext>
            </a:extLst>
          </p:cNvPr>
          <p:cNvSpPr>
            <a:spLocks noGrp="1"/>
          </p:cNvSpPr>
          <p:nvPr>
            <p:ph type="sldNum" sz="quarter" idx="12"/>
          </p:nvPr>
        </p:nvSpPr>
        <p:spPr/>
        <p:txBody>
          <a:bodyPr/>
          <a:lstStyle/>
          <a:p>
            <a:fld id="{32ED961A-2BEC-488B-B8A2-AC3719786CEF}" type="slidenum">
              <a:rPr lang="en-US" smtClean="0"/>
              <a:t>10</a:t>
            </a:fld>
            <a:endParaRPr lang="en-US"/>
          </a:p>
        </p:txBody>
      </p:sp>
    </p:spTree>
    <p:extLst>
      <p:ext uri="{BB962C8B-B14F-4D97-AF65-F5344CB8AC3E}">
        <p14:creationId xmlns:p14="http://schemas.microsoft.com/office/powerpoint/2010/main" val="356856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D1EB-295B-3A60-06CB-E4463537BB63}"/>
              </a:ext>
            </a:extLst>
          </p:cNvPr>
          <p:cNvSpPr>
            <a:spLocks noGrp="1"/>
          </p:cNvSpPr>
          <p:nvPr>
            <p:ph type="title"/>
          </p:nvPr>
        </p:nvSpPr>
        <p:spPr>
          <a:xfrm>
            <a:off x="1922929" y="624110"/>
            <a:ext cx="8911687" cy="1280890"/>
          </a:xfrm>
        </p:spPr>
        <p:txBody>
          <a:bodyPr/>
          <a:lstStyle/>
          <a:p>
            <a:r>
              <a:rPr lang="en-US" dirty="0"/>
              <a:t>Entering Other ABAWD Exemptions</a:t>
            </a:r>
          </a:p>
        </p:txBody>
      </p:sp>
      <p:sp>
        <p:nvSpPr>
          <p:cNvPr id="3" name="Content Placeholder 2">
            <a:extLst>
              <a:ext uri="{FF2B5EF4-FFF2-40B4-BE49-F238E27FC236}">
                <a16:creationId xmlns:a16="http://schemas.microsoft.com/office/drawing/2014/main" id="{546557E7-85F2-3A2B-548F-EA141AA2F43D}"/>
              </a:ext>
            </a:extLst>
          </p:cNvPr>
          <p:cNvSpPr>
            <a:spLocks noGrp="1"/>
          </p:cNvSpPr>
          <p:nvPr>
            <p:ph idx="1"/>
          </p:nvPr>
        </p:nvSpPr>
        <p:spPr>
          <a:xfrm>
            <a:off x="1922929" y="1905000"/>
            <a:ext cx="9581683" cy="4006222"/>
          </a:xfrm>
        </p:spPr>
        <p:txBody>
          <a:bodyPr/>
          <a:lstStyle/>
          <a:p>
            <a:r>
              <a:rPr lang="en-US" dirty="0"/>
              <a:t>The following exemptions can be entered on the FS Work Registrant/ABAWD Determination Page:</a:t>
            </a:r>
          </a:p>
          <a:p>
            <a:pPr lvl="1"/>
            <a:r>
              <a:rPr lang="en-US" dirty="0"/>
              <a:t>Complying with W-2 program requirements</a:t>
            </a:r>
          </a:p>
          <a:p>
            <a:pPr lvl="1"/>
            <a:r>
              <a:rPr lang="en-US" dirty="0"/>
              <a:t>The primary caretaker of a child under age 6 out of the home (Parents with children placed in Foster Care or those enrolled in the Fatherhood Initiative are not exempt from the ABAWD requirement).</a:t>
            </a:r>
          </a:p>
          <a:p>
            <a:pPr lvl="1"/>
            <a:r>
              <a:rPr lang="en-US" dirty="0"/>
              <a:t>The primary caregiver of an incapacitated individual outside of the home</a:t>
            </a:r>
          </a:p>
          <a:p>
            <a:pPr lvl="1"/>
            <a:r>
              <a:rPr lang="en-US" dirty="0"/>
              <a:t>Participating in an allowable work program</a:t>
            </a:r>
          </a:p>
          <a:p>
            <a:pPr lvl="1"/>
            <a:endParaRPr lang="en-US" dirty="0"/>
          </a:p>
        </p:txBody>
      </p:sp>
      <p:pic>
        <p:nvPicPr>
          <p:cNvPr id="5" name="Picture 4">
            <a:extLst>
              <a:ext uri="{FF2B5EF4-FFF2-40B4-BE49-F238E27FC236}">
                <a16:creationId xmlns:a16="http://schemas.microsoft.com/office/drawing/2014/main" id="{20455FD6-49FA-E02D-3E07-34A723AE1132}"/>
              </a:ext>
            </a:extLst>
          </p:cNvPr>
          <p:cNvPicPr>
            <a:picLocks noChangeAspect="1"/>
          </p:cNvPicPr>
          <p:nvPr/>
        </p:nvPicPr>
        <p:blipFill>
          <a:blip r:embed="rId2"/>
          <a:stretch>
            <a:fillRect/>
          </a:stretch>
        </p:blipFill>
        <p:spPr>
          <a:xfrm>
            <a:off x="2059641" y="4584224"/>
            <a:ext cx="8072718" cy="2064047"/>
          </a:xfrm>
          <a:prstGeom prst="rect">
            <a:avLst/>
          </a:prstGeom>
        </p:spPr>
      </p:pic>
      <p:sp>
        <p:nvSpPr>
          <p:cNvPr id="4" name="Slide Number Placeholder 3">
            <a:extLst>
              <a:ext uri="{FF2B5EF4-FFF2-40B4-BE49-F238E27FC236}">
                <a16:creationId xmlns:a16="http://schemas.microsoft.com/office/drawing/2014/main" id="{D6AA6128-A987-0F12-C701-4AC0C9C0265F}"/>
              </a:ext>
            </a:extLst>
          </p:cNvPr>
          <p:cNvSpPr>
            <a:spLocks noGrp="1"/>
          </p:cNvSpPr>
          <p:nvPr>
            <p:ph type="sldNum" sz="quarter" idx="12"/>
          </p:nvPr>
        </p:nvSpPr>
        <p:spPr/>
        <p:txBody>
          <a:bodyPr/>
          <a:lstStyle/>
          <a:p>
            <a:fld id="{32ED961A-2BEC-488B-B8A2-AC3719786CEF}" type="slidenum">
              <a:rPr lang="en-US" smtClean="0"/>
              <a:t>11</a:t>
            </a:fld>
            <a:endParaRPr lang="en-US"/>
          </a:p>
        </p:txBody>
      </p:sp>
    </p:spTree>
    <p:extLst>
      <p:ext uri="{BB962C8B-B14F-4D97-AF65-F5344CB8AC3E}">
        <p14:creationId xmlns:p14="http://schemas.microsoft.com/office/powerpoint/2010/main" val="253447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2" y="624110"/>
            <a:ext cx="9858692" cy="709838"/>
          </a:xfrm>
        </p:spPr>
        <p:txBody>
          <a:bodyPr/>
          <a:lstStyle/>
          <a:p>
            <a:r>
              <a:rPr lang="en-US" dirty="0"/>
              <a:t>The FSET Program</a:t>
            </a:r>
          </a:p>
        </p:txBody>
      </p:sp>
      <p:sp>
        <p:nvSpPr>
          <p:cNvPr id="3" name="Content Placeholder 2"/>
          <p:cNvSpPr>
            <a:spLocks noGrp="1"/>
          </p:cNvSpPr>
          <p:nvPr>
            <p:ph idx="1"/>
          </p:nvPr>
        </p:nvSpPr>
        <p:spPr>
          <a:xfrm>
            <a:off x="2097743" y="1333948"/>
            <a:ext cx="9858691" cy="5163671"/>
          </a:xfrm>
        </p:spPr>
        <p:txBody>
          <a:bodyPr>
            <a:normAutofit/>
          </a:bodyPr>
          <a:lstStyle/>
          <a:p>
            <a:r>
              <a:rPr lang="en-US" dirty="0"/>
              <a:t>The FoodShare Employment and Training program, also known as FSET, is a program that all FS recipients can utilize to gain skills, training, and experience needed to improve employment prospects. The FSET program focuses on identifying the strengths, needs and preferences of job seekers to provided services that will result in employment. FSET also offers FoodShare members a way to meet the ABAWD work requirement.</a:t>
            </a:r>
          </a:p>
          <a:p>
            <a:r>
              <a:rPr lang="en-US" dirty="0"/>
              <a:t>FSET is a </a:t>
            </a:r>
            <a:r>
              <a:rPr lang="en-US" u="sng" dirty="0"/>
              <a:t>voluntary program </a:t>
            </a:r>
            <a:r>
              <a:rPr lang="en-US" dirty="0"/>
              <a:t>and may be utilized by all FoodShare recipients. </a:t>
            </a:r>
          </a:p>
          <a:p>
            <a:pPr lvl="1"/>
            <a:r>
              <a:rPr lang="en-US" dirty="0"/>
              <a:t>ABAWDs may choose to meet the ABAWD work requirement through participation in FSET. Participation in FSET is not a requirement of ABAWDs but is one of the many ways to meet the work requirement. </a:t>
            </a:r>
          </a:p>
          <a:p>
            <a:pPr lvl="1"/>
            <a:r>
              <a:rPr lang="en-US" dirty="0"/>
              <a:t>Non-ABAWDs and ABAWDs who are meeting the work requirement that are over the age of 16 may also choose to participate in FSET.</a:t>
            </a:r>
          </a:p>
          <a:p>
            <a:pPr lvl="1"/>
            <a:r>
              <a:rPr lang="en-US" dirty="0">
                <a:solidFill>
                  <a:schemeClr val="tx1"/>
                </a:solidFill>
              </a:rPr>
              <a:t>Several different agencies administer the FSET program across the Southern Consortium. For contact information by county, please refer to the SCC contact listing.</a:t>
            </a:r>
          </a:p>
        </p:txBody>
      </p:sp>
      <p:sp>
        <p:nvSpPr>
          <p:cNvPr id="4" name="Slide Number Placeholder 3">
            <a:extLst>
              <a:ext uri="{FF2B5EF4-FFF2-40B4-BE49-F238E27FC236}">
                <a16:creationId xmlns:a16="http://schemas.microsoft.com/office/drawing/2014/main" id="{1F04F879-E6D7-4AF5-9E8E-7B12A7060831}"/>
              </a:ext>
            </a:extLst>
          </p:cNvPr>
          <p:cNvSpPr>
            <a:spLocks noGrp="1"/>
          </p:cNvSpPr>
          <p:nvPr>
            <p:ph type="sldNum" sz="quarter" idx="12"/>
          </p:nvPr>
        </p:nvSpPr>
        <p:spPr/>
        <p:txBody>
          <a:bodyPr/>
          <a:lstStyle/>
          <a:p>
            <a:fld id="{32ED961A-2BEC-488B-B8A2-AC3719786CEF}" type="slidenum">
              <a:rPr lang="en-US" smtClean="0"/>
              <a:t>12</a:t>
            </a:fld>
            <a:endParaRPr lang="en-US"/>
          </a:p>
        </p:txBody>
      </p:sp>
    </p:spTree>
    <p:extLst>
      <p:ext uri="{BB962C8B-B14F-4D97-AF65-F5344CB8AC3E}">
        <p14:creationId xmlns:p14="http://schemas.microsoft.com/office/powerpoint/2010/main" val="159524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Types</a:t>
            </a:r>
          </a:p>
        </p:txBody>
      </p:sp>
      <p:sp>
        <p:nvSpPr>
          <p:cNvPr id="3" name="Content Placeholder 2"/>
          <p:cNvSpPr>
            <a:spLocks noGrp="1"/>
          </p:cNvSpPr>
          <p:nvPr>
            <p:ph idx="1"/>
          </p:nvPr>
        </p:nvSpPr>
        <p:spPr>
          <a:xfrm>
            <a:off x="2492393" y="1466626"/>
            <a:ext cx="8915400" cy="3777622"/>
          </a:xfrm>
        </p:spPr>
        <p:txBody>
          <a:bodyPr/>
          <a:lstStyle/>
          <a:p>
            <a:r>
              <a:rPr lang="en-US" dirty="0"/>
              <a:t>A Referral Type is assigned to every FSET referral.  The referral type indicates if the member must participate in FSET in order to meet the ABAWD work requirement.</a:t>
            </a:r>
          </a:p>
          <a:p>
            <a:r>
              <a:rPr lang="en-US" dirty="0"/>
              <a:t>There are two types of referrals:</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63546907"/>
              </p:ext>
            </p:extLst>
          </p:nvPr>
        </p:nvGraphicFramePr>
        <p:xfrm>
          <a:off x="2692101" y="3053406"/>
          <a:ext cx="8915399" cy="3422698"/>
        </p:xfrm>
        <a:graphic>
          <a:graphicData uri="http://schemas.openxmlformats.org/drawingml/2006/table">
            <a:tbl>
              <a:tblPr firstRow="1" bandRow="1">
                <a:tableStyleId>{5C22544A-7EE6-4342-B048-85BDC9FD1C3A}</a:tableStyleId>
              </a:tblPr>
              <a:tblGrid>
                <a:gridCol w="3661004">
                  <a:extLst>
                    <a:ext uri="{9D8B030D-6E8A-4147-A177-3AD203B41FA5}">
                      <a16:colId xmlns:a16="http://schemas.microsoft.com/office/drawing/2014/main" val="20000"/>
                    </a:ext>
                  </a:extLst>
                </a:gridCol>
                <a:gridCol w="5254395">
                  <a:extLst>
                    <a:ext uri="{9D8B030D-6E8A-4147-A177-3AD203B41FA5}">
                      <a16:colId xmlns:a16="http://schemas.microsoft.com/office/drawing/2014/main" val="20001"/>
                    </a:ext>
                  </a:extLst>
                </a:gridCol>
              </a:tblGrid>
              <a:tr h="379297">
                <a:tc>
                  <a:txBody>
                    <a:bodyPr/>
                    <a:lstStyle/>
                    <a:p>
                      <a:r>
                        <a:rPr lang="en-US" dirty="0">
                          <a:solidFill>
                            <a:schemeClr val="tx1"/>
                          </a:solidFill>
                        </a:rPr>
                        <a:t>Referral Type</a:t>
                      </a:r>
                    </a:p>
                  </a:txBody>
                  <a:tcPr>
                    <a:solidFill>
                      <a:schemeClr val="bg1">
                        <a:lumMod val="95000"/>
                      </a:schemeClr>
                    </a:solidFill>
                  </a:tcPr>
                </a:tc>
                <a:tc>
                  <a:txBody>
                    <a:bodyPr/>
                    <a:lstStyle/>
                    <a:p>
                      <a:r>
                        <a:rPr lang="en-US" dirty="0">
                          <a:solidFill>
                            <a:schemeClr val="tx1"/>
                          </a:solidFill>
                        </a:rPr>
                        <a:t>Description</a:t>
                      </a:r>
                    </a:p>
                  </a:txBody>
                  <a:tcPr>
                    <a:solidFill>
                      <a:schemeClr val="bg1">
                        <a:lumMod val="95000"/>
                      </a:schemeClr>
                    </a:solidFill>
                  </a:tcPr>
                </a:tc>
                <a:extLst>
                  <a:ext uri="{0D108BD9-81ED-4DB2-BD59-A6C34878D82A}">
                    <a16:rowId xmlns:a16="http://schemas.microsoft.com/office/drawing/2014/main" val="10000"/>
                  </a:ext>
                </a:extLst>
              </a:tr>
              <a:tr h="1631514">
                <a:tc>
                  <a:txBody>
                    <a:bodyPr/>
                    <a:lstStyle/>
                    <a:p>
                      <a:r>
                        <a:rPr lang="en-US" sz="1400" dirty="0">
                          <a:solidFill>
                            <a:schemeClr val="tx1"/>
                          </a:solidFill>
                        </a:rPr>
                        <a:t>Time-Limited</a:t>
                      </a:r>
                      <a:r>
                        <a:rPr lang="en-US" sz="1400" baseline="0" dirty="0">
                          <a:solidFill>
                            <a:schemeClr val="tx1"/>
                          </a:solidFill>
                        </a:rPr>
                        <a:t> Benefits (TLB)</a:t>
                      </a:r>
                      <a:endParaRPr lang="en-US" sz="1400" dirty="0">
                        <a:solidFill>
                          <a:schemeClr val="tx1"/>
                        </a:solidFill>
                      </a:endParaRPr>
                    </a:p>
                  </a:txBody>
                  <a:tcPr>
                    <a:solidFill>
                      <a:schemeClr val="bg1">
                        <a:lumMod val="95000"/>
                      </a:schemeClr>
                    </a:solidFill>
                  </a:tcPr>
                </a:tc>
                <a:tc>
                  <a:txBody>
                    <a:bodyPr/>
                    <a:lstStyle/>
                    <a:p>
                      <a:r>
                        <a:rPr lang="en-US" sz="1400" b="0" i="0" kern="1200" dirty="0">
                          <a:solidFill>
                            <a:schemeClr val="dk1"/>
                          </a:solidFill>
                          <a:effectLst/>
                          <a:latin typeface="+mn-lt"/>
                          <a:ea typeface="+mn-ea"/>
                          <a:cs typeface="+mn-cs"/>
                        </a:rPr>
                        <a:t>ABAWDs who are not meeting the work requirement must be referred to the FSET program, and they may choose to meet the FoodShare work requirement by participating in FSET. An ABAWD with a TLB referral who enrolls in FSET must participate in qualifying activities in order to meet the FoodShare work requirement and maintain ongoing FoodShare eligibility</a:t>
                      </a:r>
                      <a:endParaRPr lang="en-US" sz="14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1411887">
                <a:tc>
                  <a:txBody>
                    <a:bodyPr/>
                    <a:lstStyle/>
                    <a:p>
                      <a:r>
                        <a:rPr lang="en-US" sz="1400" dirty="0">
                          <a:solidFill>
                            <a:schemeClr val="tx1"/>
                          </a:solidFill>
                        </a:rPr>
                        <a:t>Non-Time-Limited Benefits (Non TLB)</a:t>
                      </a:r>
                    </a:p>
                  </a:txBody>
                  <a:tcPr>
                    <a:solidFill>
                      <a:schemeClr val="bg1">
                        <a:lumMod val="95000"/>
                      </a:schemeClr>
                    </a:solidFill>
                  </a:tcPr>
                </a:tc>
                <a:tc>
                  <a:txBody>
                    <a:bodyPr/>
                    <a:lstStyle/>
                    <a:p>
                      <a:r>
                        <a:rPr lang="en-US" sz="1400" b="0" i="0" kern="1200" dirty="0">
                          <a:solidFill>
                            <a:schemeClr val="dk1"/>
                          </a:solidFill>
                          <a:effectLst/>
                          <a:latin typeface="+mn-lt"/>
                          <a:ea typeface="+mn-ea"/>
                          <a:cs typeface="+mn-cs"/>
                        </a:rPr>
                        <a:t> ABAWDs who are meeting the FoodShare work requirement outside of FSET, ABAWDs living in an area of the state where the time limit is waived or if they are a tribal member living on tribal land where the time limit is waived, and non-ABAWDs have the option of being referred to FSET. </a:t>
                      </a:r>
                      <a:endParaRPr lang="en-US" sz="1400" dirty="0">
                        <a:solidFill>
                          <a:schemeClr val="tx1"/>
                        </a:solidFill>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76E7522E-5408-8496-37D2-DA3C6614C976}"/>
              </a:ext>
            </a:extLst>
          </p:cNvPr>
          <p:cNvSpPr>
            <a:spLocks noGrp="1"/>
          </p:cNvSpPr>
          <p:nvPr>
            <p:ph type="sldNum" sz="quarter" idx="12"/>
          </p:nvPr>
        </p:nvSpPr>
        <p:spPr/>
        <p:txBody>
          <a:bodyPr/>
          <a:lstStyle/>
          <a:p>
            <a:fld id="{32ED961A-2BEC-488B-B8A2-AC3719786CEF}" type="slidenum">
              <a:rPr lang="en-US" smtClean="0"/>
              <a:t>13</a:t>
            </a:fld>
            <a:endParaRPr lang="en-US"/>
          </a:p>
        </p:txBody>
      </p:sp>
    </p:spTree>
    <p:extLst>
      <p:ext uri="{BB962C8B-B14F-4D97-AF65-F5344CB8AC3E}">
        <p14:creationId xmlns:p14="http://schemas.microsoft.com/office/powerpoint/2010/main" val="384252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2" y="624110"/>
            <a:ext cx="9858692" cy="709838"/>
          </a:xfrm>
        </p:spPr>
        <p:txBody>
          <a:bodyPr/>
          <a:lstStyle/>
          <a:p>
            <a:r>
              <a:rPr lang="en-US" dirty="0"/>
              <a:t>Refer to FSET Page</a:t>
            </a:r>
          </a:p>
        </p:txBody>
      </p:sp>
      <p:sp>
        <p:nvSpPr>
          <p:cNvPr id="3" name="Content Placeholder 2"/>
          <p:cNvSpPr>
            <a:spLocks noGrp="1"/>
          </p:cNvSpPr>
          <p:nvPr>
            <p:ph idx="1"/>
          </p:nvPr>
        </p:nvSpPr>
        <p:spPr>
          <a:xfrm>
            <a:off x="2097743" y="1333948"/>
            <a:ext cx="9858691" cy="5163671"/>
          </a:xfrm>
        </p:spPr>
        <p:txBody>
          <a:bodyPr/>
          <a:lstStyle/>
          <a:p>
            <a:pPr marL="0" indent="0">
              <a:buNone/>
            </a:pPr>
            <a:endParaRPr lang="en-US" dirty="0"/>
          </a:p>
          <a:p>
            <a:r>
              <a:rPr lang="en-US" dirty="0"/>
              <a:t>This screen will display </a:t>
            </a:r>
            <a:r>
              <a:rPr lang="en-US"/>
              <a:t>the member’s </a:t>
            </a:r>
            <a:r>
              <a:rPr lang="en-US" dirty="0"/>
              <a:t>name, </a:t>
            </a:r>
            <a:r>
              <a:rPr lang="en-US"/>
              <a:t>referral type, date </a:t>
            </a:r>
            <a:r>
              <a:rPr lang="en-US" dirty="0"/>
              <a:t>referral was sent, Met Work Requirement, FS eligibility, exemption reasons and referral history. </a:t>
            </a:r>
          </a:p>
          <a:p>
            <a:pPr marL="0" indent="0">
              <a:buNone/>
            </a:pP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2409712" y="2408760"/>
            <a:ext cx="7886869" cy="4197065"/>
          </a:xfrm>
          <a:prstGeom prst="rect">
            <a:avLst/>
          </a:prstGeom>
        </p:spPr>
      </p:pic>
      <p:sp>
        <p:nvSpPr>
          <p:cNvPr id="4" name="Slide Number Placeholder 3">
            <a:extLst>
              <a:ext uri="{FF2B5EF4-FFF2-40B4-BE49-F238E27FC236}">
                <a16:creationId xmlns:a16="http://schemas.microsoft.com/office/drawing/2014/main" id="{A5A16A9E-BAD1-4935-8BAB-A83DE6888C60}"/>
              </a:ext>
            </a:extLst>
          </p:cNvPr>
          <p:cNvSpPr>
            <a:spLocks noGrp="1"/>
          </p:cNvSpPr>
          <p:nvPr>
            <p:ph type="sldNum" sz="quarter" idx="12"/>
          </p:nvPr>
        </p:nvSpPr>
        <p:spPr/>
        <p:txBody>
          <a:bodyPr/>
          <a:lstStyle/>
          <a:p>
            <a:fld id="{32ED961A-2BEC-488B-B8A2-AC3719786CEF}" type="slidenum">
              <a:rPr lang="en-US" smtClean="0"/>
              <a:t>14</a:t>
            </a:fld>
            <a:endParaRPr lang="en-US"/>
          </a:p>
        </p:txBody>
      </p:sp>
    </p:spTree>
    <p:extLst>
      <p:ext uri="{BB962C8B-B14F-4D97-AF65-F5344CB8AC3E}">
        <p14:creationId xmlns:p14="http://schemas.microsoft.com/office/powerpoint/2010/main" val="171028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467" y="624110"/>
            <a:ext cx="9794146" cy="785142"/>
          </a:xfrm>
        </p:spPr>
        <p:txBody>
          <a:bodyPr/>
          <a:lstStyle/>
          <a:p>
            <a:r>
              <a:rPr lang="en-US" dirty="0"/>
              <a:t>Voluntary </a:t>
            </a:r>
            <a:r>
              <a:rPr lang="en-US"/>
              <a:t>FSET Referral </a:t>
            </a:r>
            <a:endParaRPr lang="en-US" dirty="0"/>
          </a:p>
        </p:txBody>
      </p:sp>
      <p:sp>
        <p:nvSpPr>
          <p:cNvPr id="3" name="Content Placeholder 2"/>
          <p:cNvSpPr>
            <a:spLocks noGrp="1"/>
          </p:cNvSpPr>
          <p:nvPr>
            <p:ph idx="1"/>
          </p:nvPr>
        </p:nvSpPr>
        <p:spPr>
          <a:xfrm>
            <a:off x="1710467" y="1602889"/>
            <a:ext cx="9794145" cy="5255111"/>
          </a:xfrm>
        </p:spPr>
        <p:txBody>
          <a:bodyPr>
            <a:normAutofit/>
          </a:bodyPr>
          <a:lstStyle/>
          <a:p>
            <a:r>
              <a:rPr lang="en-US" dirty="0"/>
              <a:t>Exempt ABAWDs may request a voluntary referral to the FoodShare Employment and Training program as this program is open to all FS recipients. </a:t>
            </a:r>
          </a:p>
          <a:p>
            <a:r>
              <a:rPr lang="en-US" dirty="0"/>
              <a:t>To enter a voluntary referral:</a:t>
            </a:r>
          </a:p>
          <a:p>
            <a:pPr marL="800100" lvl="1" indent="-342900">
              <a:buFont typeface="+mj-lt"/>
              <a:buAutoNum type="arabicPeriod"/>
            </a:pPr>
            <a:r>
              <a:rPr lang="en-US" sz="1400" dirty="0"/>
              <a:t>Select the </a:t>
            </a:r>
            <a:r>
              <a:rPr lang="en-US" sz="1400" b="1" dirty="0"/>
              <a:t>Refer to FSET </a:t>
            </a:r>
            <a:r>
              <a:rPr lang="en-US" sz="1400" dirty="0"/>
              <a:t>page</a:t>
            </a:r>
          </a:p>
          <a:p>
            <a:pPr marL="800100" lvl="1" indent="-342900">
              <a:buFont typeface="+mj-lt"/>
              <a:buAutoNum type="arabicPeriod"/>
            </a:pPr>
            <a:r>
              <a:rPr lang="en-US" sz="1400" dirty="0"/>
              <a:t>Check the box that reads </a:t>
            </a:r>
            <a:r>
              <a:rPr lang="en-US" sz="1400" b="1" dirty="0"/>
              <a:t>Send Voluntary Referral </a:t>
            </a:r>
            <a:r>
              <a:rPr lang="en-US" sz="1400" dirty="0"/>
              <a:t>and click </a:t>
            </a:r>
            <a:r>
              <a:rPr lang="en-US" sz="1400" b="1" dirty="0"/>
              <a:t>NEXT</a:t>
            </a:r>
          </a:p>
          <a:p>
            <a:pPr marL="57150" indent="0">
              <a:buNone/>
            </a:pPr>
            <a:endParaRPr lang="en-US" b="1" dirty="0"/>
          </a:p>
          <a:p>
            <a:pPr marL="57150" indent="0">
              <a:buNone/>
            </a:pPr>
            <a:endParaRPr lang="en-US" b="1" dirty="0"/>
          </a:p>
          <a:p>
            <a:pPr marL="57150" indent="0">
              <a:buNone/>
            </a:pPr>
            <a:endParaRPr lang="en-US" b="1" dirty="0"/>
          </a:p>
          <a:p>
            <a:pPr marL="57150" indent="0">
              <a:buNone/>
            </a:pPr>
            <a:endParaRPr lang="en-US" b="1" dirty="0"/>
          </a:p>
          <a:p>
            <a:pPr marL="57150" indent="0">
              <a:buNone/>
            </a:pPr>
            <a:endParaRPr lang="en-US" b="1" dirty="0"/>
          </a:p>
          <a:p>
            <a:pPr marL="57150" indent="0">
              <a:buNone/>
            </a:pPr>
            <a:endParaRPr lang="en-US" b="1" dirty="0"/>
          </a:p>
          <a:p>
            <a:pPr marL="57150" indent="0">
              <a:buNone/>
            </a:pPr>
            <a:endParaRPr lang="en-US" b="1" dirty="0"/>
          </a:p>
          <a:p>
            <a:pPr marL="57150" indent="0">
              <a:buNone/>
            </a:pPr>
            <a:r>
              <a:rPr lang="en-US" sz="1300" dirty="0"/>
              <a:t>***In a case where FS has already been confirmed open you may not have the option to check the box for the voluntary referral. You will need to initiate eligibility and confirm benefits open. Once on the Refer to FSET screen, you will now have the ability to check the box for the voluntary referral. </a:t>
            </a:r>
          </a:p>
          <a:p>
            <a:pPr marL="57150" indent="0">
              <a:buNone/>
            </a:pPr>
            <a:endParaRPr lang="en-US" b="1" dirty="0"/>
          </a:p>
        </p:txBody>
      </p:sp>
      <p:pic>
        <p:nvPicPr>
          <p:cNvPr id="5" name="Picture 4"/>
          <p:cNvPicPr/>
          <p:nvPr/>
        </p:nvPicPr>
        <p:blipFill rotWithShape="1">
          <a:blip r:embed="rId2"/>
          <a:srcRect l="14744" t="12051" r="12660" b="40769"/>
          <a:stretch/>
        </p:blipFill>
        <p:spPr bwMode="auto">
          <a:xfrm>
            <a:off x="2924399" y="3387097"/>
            <a:ext cx="6214110" cy="252412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Rectangle 5"/>
          <p:cNvSpPr/>
          <p:nvPr/>
        </p:nvSpPr>
        <p:spPr>
          <a:xfrm>
            <a:off x="7551868" y="4840941"/>
            <a:ext cx="806824" cy="7853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C6E0892-1B83-06C3-D621-2F74942B129A}"/>
              </a:ext>
            </a:extLst>
          </p:cNvPr>
          <p:cNvSpPr>
            <a:spLocks noGrp="1"/>
          </p:cNvSpPr>
          <p:nvPr>
            <p:ph type="sldNum" sz="quarter" idx="12"/>
          </p:nvPr>
        </p:nvSpPr>
        <p:spPr/>
        <p:txBody>
          <a:bodyPr/>
          <a:lstStyle/>
          <a:p>
            <a:fld id="{32ED961A-2BEC-488B-B8A2-AC3719786CEF}" type="slidenum">
              <a:rPr lang="en-US" smtClean="0"/>
              <a:t>15</a:t>
            </a:fld>
            <a:endParaRPr lang="en-US"/>
          </a:p>
        </p:txBody>
      </p:sp>
    </p:spTree>
    <p:extLst>
      <p:ext uri="{BB962C8B-B14F-4D97-AF65-F5344CB8AC3E}">
        <p14:creationId xmlns:p14="http://schemas.microsoft.com/office/powerpoint/2010/main" val="420750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93" y="624110"/>
            <a:ext cx="9826419" cy="946506"/>
          </a:xfrm>
        </p:spPr>
        <p:txBody>
          <a:bodyPr/>
          <a:lstStyle/>
          <a:p>
            <a:r>
              <a:rPr lang="en-US"/>
              <a:t>ABAWD References</a:t>
            </a:r>
            <a:r>
              <a:rPr lang="en-US" dirty="0"/>
              <a:t>	</a:t>
            </a:r>
          </a:p>
        </p:txBody>
      </p:sp>
      <p:sp>
        <p:nvSpPr>
          <p:cNvPr id="3" name="Content Placeholder 2"/>
          <p:cNvSpPr>
            <a:spLocks noGrp="1"/>
          </p:cNvSpPr>
          <p:nvPr>
            <p:ph idx="1"/>
          </p:nvPr>
        </p:nvSpPr>
        <p:spPr>
          <a:xfrm>
            <a:off x="1678193" y="1699707"/>
            <a:ext cx="9826419" cy="5045337"/>
          </a:xfrm>
        </p:spPr>
        <p:txBody>
          <a:bodyPr>
            <a:normAutofit/>
          </a:bodyPr>
          <a:lstStyle/>
          <a:p>
            <a:r>
              <a:rPr lang="en-US" dirty="0"/>
              <a:t>FS Policy</a:t>
            </a:r>
          </a:p>
          <a:p>
            <a:pPr lvl="1"/>
            <a:r>
              <a:rPr lang="en-US" dirty="0"/>
              <a:t>3.17.1 ABAWDs</a:t>
            </a:r>
          </a:p>
          <a:p>
            <a:pPr lvl="1"/>
            <a:r>
              <a:rPr lang="en-US" dirty="0"/>
              <a:t>1.2.6 Suggested Verifications</a:t>
            </a:r>
          </a:p>
          <a:p>
            <a:r>
              <a:rPr lang="en-US" dirty="0"/>
              <a:t>Process Help</a:t>
            </a:r>
          </a:p>
          <a:p>
            <a:pPr lvl="1"/>
            <a:r>
              <a:rPr lang="en-US" dirty="0"/>
              <a:t>Section 71</a:t>
            </a:r>
          </a:p>
          <a:p>
            <a:pPr marL="0" indent="0">
              <a:buNone/>
            </a:pPr>
            <a:endParaRPr lang="en-US" dirty="0"/>
          </a:p>
        </p:txBody>
      </p:sp>
      <p:sp>
        <p:nvSpPr>
          <p:cNvPr id="4" name="Slide Number Placeholder 3">
            <a:extLst>
              <a:ext uri="{FF2B5EF4-FFF2-40B4-BE49-F238E27FC236}">
                <a16:creationId xmlns:a16="http://schemas.microsoft.com/office/drawing/2014/main" id="{17090F17-8C56-B1F0-776B-132A2C027F83}"/>
              </a:ext>
            </a:extLst>
          </p:cNvPr>
          <p:cNvSpPr>
            <a:spLocks noGrp="1"/>
          </p:cNvSpPr>
          <p:nvPr>
            <p:ph type="sldNum" sz="quarter" idx="12"/>
          </p:nvPr>
        </p:nvSpPr>
        <p:spPr/>
        <p:txBody>
          <a:bodyPr/>
          <a:lstStyle/>
          <a:p>
            <a:fld id="{32ED961A-2BEC-488B-B8A2-AC3719786CEF}" type="slidenum">
              <a:rPr lang="en-US" smtClean="0"/>
              <a:t>16</a:t>
            </a:fld>
            <a:endParaRPr lang="en-US"/>
          </a:p>
        </p:txBody>
      </p:sp>
    </p:spTree>
    <p:extLst>
      <p:ext uri="{BB962C8B-B14F-4D97-AF65-F5344CB8AC3E}">
        <p14:creationId xmlns:p14="http://schemas.microsoft.com/office/powerpoint/2010/main" val="114295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59DB-7201-1EE6-AB80-F95CAF9E4A4D}"/>
              </a:ext>
            </a:extLst>
          </p:cNvPr>
          <p:cNvSpPr>
            <a:spLocks noGrp="1"/>
          </p:cNvSpPr>
          <p:nvPr>
            <p:ph type="title"/>
          </p:nvPr>
        </p:nvSpPr>
        <p:spPr>
          <a:xfrm>
            <a:off x="2592925" y="624110"/>
            <a:ext cx="8911687" cy="1280890"/>
          </a:xfrm>
        </p:spPr>
        <p:txBody>
          <a:bodyPr>
            <a:normAutofit/>
          </a:bodyPr>
          <a:lstStyle/>
          <a:p>
            <a:r>
              <a:rPr lang="en-US"/>
              <a:t>ABAWD- Definition </a:t>
            </a:r>
          </a:p>
        </p:txBody>
      </p:sp>
      <p:sp>
        <p:nvSpPr>
          <p:cNvPr id="28" name="Content Placeholder 27">
            <a:extLst>
              <a:ext uri="{FF2B5EF4-FFF2-40B4-BE49-F238E27FC236}">
                <a16:creationId xmlns:a16="http://schemas.microsoft.com/office/drawing/2014/main" id="{990E1DE4-F8B3-0E4B-F8D5-AA499BA99788}"/>
              </a:ext>
            </a:extLst>
          </p:cNvPr>
          <p:cNvSpPr>
            <a:spLocks noGrp="1"/>
          </p:cNvSpPr>
          <p:nvPr>
            <p:ph idx="1"/>
          </p:nvPr>
        </p:nvSpPr>
        <p:spPr>
          <a:xfrm>
            <a:off x="2589212" y="1331259"/>
            <a:ext cx="9324882" cy="4579963"/>
          </a:xfrm>
        </p:spPr>
        <p:txBody>
          <a:bodyPr>
            <a:normAutofit/>
          </a:bodyPr>
          <a:lstStyle/>
          <a:p>
            <a:pPr>
              <a:lnSpc>
                <a:spcPct val="90000"/>
              </a:lnSpc>
            </a:pPr>
            <a:r>
              <a:rPr lang="en-US" sz="1600" dirty="0"/>
              <a:t>ABAWD= Able-bodied Adult without Dependents; must meet the FoodShare (FS) work requirement to maintain FS eligibility after receiving three months of time-limited benefits (TLBs) in the current three-year period </a:t>
            </a:r>
          </a:p>
          <a:p>
            <a:pPr>
              <a:lnSpc>
                <a:spcPct val="90000"/>
              </a:lnSpc>
            </a:pPr>
            <a:endParaRPr lang="en-US" sz="1600" dirty="0"/>
          </a:p>
          <a:p>
            <a:pPr>
              <a:lnSpc>
                <a:spcPct val="90000"/>
              </a:lnSpc>
            </a:pPr>
            <a:endParaRPr lang="en-US" sz="1600" dirty="0"/>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a:p>
            <a:pPr marL="0" indent="0">
              <a:lnSpc>
                <a:spcPct val="90000"/>
              </a:lnSpc>
              <a:buNone/>
            </a:pPr>
            <a:endParaRPr lang="en-US" sz="1600" dirty="0"/>
          </a:p>
          <a:p>
            <a:pPr>
              <a:lnSpc>
                <a:spcPct val="90000"/>
              </a:lnSpc>
            </a:pPr>
            <a:r>
              <a:rPr lang="en-US" sz="1600" dirty="0"/>
              <a:t>Non-ABAWDs=A member who is not an ABAWD, or has a verified ABAWD exemption, is not subject to TLBs and does not need to meet the work requirement</a:t>
            </a:r>
          </a:p>
          <a:p>
            <a:pPr>
              <a:lnSpc>
                <a:spcPct val="90000"/>
              </a:lnSpc>
            </a:pPr>
            <a:endParaRPr lang="en-US" sz="1300" dirty="0"/>
          </a:p>
        </p:txBody>
      </p:sp>
      <p:pic>
        <p:nvPicPr>
          <p:cNvPr id="29" name="Picture 28">
            <a:extLst>
              <a:ext uri="{FF2B5EF4-FFF2-40B4-BE49-F238E27FC236}">
                <a16:creationId xmlns:a16="http://schemas.microsoft.com/office/drawing/2014/main" id="{BE1C96CF-DBF9-E469-9729-1937C50ED96D}"/>
              </a:ext>
            </a:extLst>
          </p:cNvPr>
          <p:cNvPicPr>
            <a:picLocks noChangeAspect="1"/>
          </p:cNvPicPr>
          <p:nvPr/>
        </p:nvPicPr>
        <p:blipFill rotWithShape="1">
          <a:blip r:embed="rId2"/>
          <a:srcRect b="1324"/>
          <a:stretch/>
        </p:blipFill>
        <p:spPr>
          <a:xfrm>
            <a:off x="3048029" y="2093804"/>
            <a:ext cx="6379947" cy="2302001"/>
          </a:xfrm>
          <a:prstGeom prst="rect">
            <a:avLst/>
          </a:prstGeom>
        </p:spPr>
      </p:pic>
      <p:sp>
        <p:nvSpPr>
          <p:cNvPr id="3" name="Slide Number Placeholder 2">
            <a:extLst>
              <a:ext uri="{FF2B5EF4-FFF2-40B4-BE49-F238E27FC236}">
                <a16:creationId xmlns:a16="http://schemas.microsoft.com/office/drawing/2014/main" id="{691430BA-15C9-AD95-5630-890318F00996}"/>
              </a:ext>
            </a:extLst>
          </p:cNvPr>
          <p:cNvSpPr>
            <a:spLocks noGrp="1"/>
          </p:cNvSpPr>
          <p:nvPr>
            <p:ph type="sldNum" sz="quarter" idx="12"/>
          </p:nvPr>
        </p:nvSpPr>
        <p:spPr/>
        <p:txBody>
          <a:bodyPr/>
          <a:lstStyle/>
          <a:p>
            <a:fld id="{32ED961A-2BEC-488B-B8A2-AC3719786CEF}" type="slidenum">
              <a:rPr lang="en-US" smtClean="0"/>
              <a:t>2</a:t>
            </a:fld>
            <a:endParaRPr lang="en-US"/>
          </a:p>
        </p:txBody>
      </p:sp>
    </p:spTree>
    <p:extLst>
      <p:ext uri="{BB962C8B-B14F-4D97-AF65-F5344CB8AC3E}">
        <p14:creationId xmlns:p14="http://schemas.microsoft.com/office/powerpoint/2010/main" val="335959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5" name="Rectangle 43">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68C091-8F5D-C70F-7688-09845AE4499D}"/>
              </a:ext>
            </a:extLst>
          </p:cNvPr>
          <p:cNvSpPr>
            <a:spLocks noGrp="1"/>
          </p:cNvSpPr>
          <p:nvPr>
            <p:ph type="title"/>
          </p:nvPr>
        </p:nvSpPr>
        <p:spPr>
          <a:xfrm>
            <a:off x="3373062" y="624110"/>
            <a:ext cx="8131550" cy="1280890"/>
          </a:xfrm>
        </p:spPr>
        <p:txBody>
          <a:bodyPr>
            <a:normAutofit/>
          </a:bodyPr>
          <a:lstStyle/>
          <a:p>
            <a:r>
              <a:rPr lang="en-US"/>
              <a:t>Meeting the Work Requirement</a:t>
            </a:r>
          </a:p>
        </p:txBody>
      </p:sp>
      <p:sp>
        <p:nvSpPr>
          <p:cNvPr id="126" name="Rectangle 45">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47">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28"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29"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30"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31"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32"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33"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34"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35"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36"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8"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37"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38"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39" name="Group 61">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14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4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4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4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4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4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70"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71"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72"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73"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74"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147"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48" name="Content Placeholder 2">
            <a:extLst>
              <a:ext uri="{FF2B5EF4-FFF2-40B4-BE49-F238E27FC236}">
                <a16:creationId xmlns:a16="http://schemas.microsoft.com/office/drawing/2014/main" id="{D7F7D8E5-16C5-D52B-B3E7-E7519AAF555B}"/>
              </a:ext>
            </a:extLst>
          </p:cNvPr>
          <p:cNvSpPr>
            <a:spLocks noGrp="1"/>
          </p:cNvSpPr>
          <p:nvPr>
            <p:ph idx="1"/>
          </p:nvPr>
        </p:nvSpPr>
        <p:spPr>
          <a:xfrm>
            <a:off x="3373062" y="2133600"/>
            <a:ext cx="8131550" cy="3777622"/>
          </a:xfrm>
        </p:spPr>
        <p:txBody>
          <a:bodyPr>
            <a:normAutofit/>
          </a:bodyPr>
          <a:lstStyle/>
          <a:p>
            <a:pPr>
              <a:lnSpc>
                <a:spcPct val="90000"/>
              </a:lnSpc>
            </a:pPr>
            <a:r>
              <a:rPr lang="en-US" sz="1400" dirty="0"/>
              <a:t>ABAWDS are required to meet both the FS basic work rules and an additional FoodShare work requirement as a condition of eligibility</a:t>
            </a:r>
          </a:p>
          <a:p>
            <a:pPr marL="0" indent="0">
              <a:lnSpc>
                <a:spcPct val="90000"/>
              </a:lnSpc>
              <a:buNone/>
            </a:pPr>
            <a:endParaRPr lang="en-US" sz="1400" dirty="0"/>
          </a:p>
          <a:p>
            <a:pPr>
              <a:lnSpc>
                <a:spcPct val="90000"/>
              </a:lnSpc>
              <a:spcBef>
                <a:spcPts val="0"/>
              </a:spcBef>
              <a:spcAft>
                <a:spcPts val="1000"/>
              </a:spcAft>
            </a:pPr>
            <a:r>
              <a:rPr lang="en-US" sz="1400" b="0" i="0" u="none" strike="noStrike" dirty="0">
                <a:effectLst/>
              </a:rPr>
              <a:t>An ABAWD is meeting the FoodShare work requirement if one of the following applies:</a:t>
            </a:r>
          </a:p>
          <a:p>
            <a:pPr lvl="1">
              <a:lnSpc>
                <a:spcPct val="90000"/>
              </a:lnSpc>
              <a:buFont typeface="+mj-lt"/>
              <a:buAutoNum type="arabicPeriod"/>
            </a:pPr>
            <a:r>
              <a:rPr lang="en-US" sz="1400" b="0" i="0" dirty="0">
                <a:effectLst/>
              </a:rPr>
              <a:t>Working a minimum of 80 hours per month (use converted work hours if paid weekly or biweekly)</a:t>
            </a:r>
          </a:p>
          <a:p>
            <a:pPr lvl="1">
              <a:lnSpc>
                <a:spcPct val="90000"/>
              </a:lnSpc>
              <a:buFont typeface="+mj-lt"/>
              <a:buAutoNum type="arabicPeriod"/>
            </a:pPr>
            <a:r>
              <a:rPr lang="en-US" sz="1400" b="0" i="0" dirty="0">
                <a:effectLst/>
              </a:rPr>
              <a:t>Participating and complying with an allowable work program at least 80 hours per month*</a:t>
            </a:r>
          </a:p>
          <a:p>
            <a:pPr lvl="1">
              <a:lnSpc>
                <a:spcPct val="90000"/>
              </a:lnSpc>
              <a:buFont typeface="+mj-lt"/>
              <a:buAutoNum type="arabicPeriod"/>
            </a:pPr>
            <a:r>
              <a:rPr lang="en-US" sz="1400" b="0" i="0" dirty="0">
                <a:effectLst/>
              </a:rPr>
              <a:t>Both working and participating in an allowable work program for a combined total of at least 80 hours per month</a:t>
            </a:r>
          </a:p>
          <a:p>
            <a:pPr lvl="1">
              <a:lnSpc>
                <a:spcPct val="90000"/>
              </a:lnSpc>
              <a:buFont typeface="+mj-lt"/>
              <a:buAutoNum type="arabicPeriod"/>
            </a:pPr>
            <a:r>
              <a:rPr lang="en-US" sz="1400" b="0" i="0" dirty="0">
                <a:effectLst/>
              </a:rPr>
              <a:t>Participating and complying with the requirements of a workfare program</a:t>
            </a:r>
          </a:p>
          <a:p>
            <a:pPr marL="457200" lvl="1" indent="0">
              <a:lnSpc>
                <a:spcPct val="90000"/>
              </a:lnSpc>
              <a:buNone/>
            </a:pPr>
            <a:r>
              <a:rPr lang="en-US" sz="1400" b="0" i="0" u="none" strike="noStrike" dirty="0">
                <a:effectLst/>
              </a:rPr>
              <a:t>*Allowable work programs include FSET, Refugee Employment and Training, W-2, Trial Employment Match Program (TEMP), Children First, WIOA programs, Refugee Cash Assistance programs, and programs under section 236 of the Trade Act.</a:t>
            </a:r>
          </a:p>
          <a:p>
            <a:pPr>
              <a:lnSpc>
                <a:spcPct val="90000"/>
              </a:lnSpc>
            </a:pPr>
            <a:endParaRPr lang="en-US" sz="1400" dirty="0"/>
          </a:p>
        </p:txBody>
      </p:sp>
      <p:sp>
        <p:nvSpPr>
          <p:cNvPr id="3" name="Slide Number Placeholder 2">
            <a:extLst>
              <a:ext uri="{FF2B5EF4-FFF2-40B4-BE49-F238E27FC236}">
                <a16:creationId xmlns:a16="http://schemas.microsoft.com/office/drawing/2014/main" id="{44A314C4-356B-E282-0374-205CF561A29C}"/>
              </a:ext>
            </a:extLst>
          </p:cNvPr>
          <p:cNvSpPr>
            <a:spLocks noGrp="1"/>
          </p:cNvSpPr>
          <p:nvPr>
            <p:ph type="sldNum" sz="quarter" idx="12"/>
          </p:nvPr>
        </p:nvSpPr>
        <p:spPr/>
        <p:txBody>
          <a:bodyPr/>
          <a:lstStyle/>
          <a:p>
            <a:fld id="{32ED961A-2BEC-488B-B8A2-AC3719786CEF}" type="slidenum">
              <a:rPr lang="en-US" smtClean="0"/>
              <a:t>3</a:t>
            </a:fld>
            <a:endParaRPr lang="en-US"/>
          </a:p>
        </p:txBody>
      </p:sp>
    </p:spTree>
    <p:extLst>
      <p:ext uri="{BB962C8B-B14F-4D97-AF65-F5344CB8AC3E}">
        <p14:creationId xmlns:p14="http://schemas.microsoft.com/office/powerpoint/2010/main" val="22431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03D25-827C-1DC6-915C-6BD1FDE08A18}"/>
              </a:ext>
            </a:extLst>
          </p:cNvPr>
          <p:cNvSpPr>
            <a:spLocks noGrp="1"/>
          </p:cNvSpPr>
          <p:nvPr>
            <p:ph type="title"/>
          </p:nvPr>
        </p:nvSpPr>
        <p:spPr>
          <a:xfrm>
            <a:off x="1433889" y="1059872"/>
            <a:ext cx="3012216" cy="4851349"/>
          </a:xfrm>
        </p:spPr>
        <p:txBody>
          <a:bodyPr>
            <a:normAutofit/>
          </a:bodyPr>
          <a:lstStyle/>
          <a:p>
            <a:r>
              <a:rPr lang="en-US"/>
              <a:t>Definition of Working</a:t>
            </a:r>
          </a:p>
        </p:txBody>
      </p:sp>
      <p:sp>
        <p:nvSpPr>
          <p:cNvPr id="11"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412243D0-0BF5-635B-1B46-658A62482A5E}"/>
              </a:ext>
            </a:extLst>
          </p:cNvPr>
          <p:cNvSpPr>
            <a:spLocks noGrp="1"/>
          </p:cNvSpPr>
          <p:nvPr>
            <p:ph idx="1"/>
          </p:nvPr>
        </p:nvSpPr>
        <p:spPr>
          <a:xfrm>
            <a:off x="5280368" y="1059872"/>
            <a:ext cx="6224244" cy="4851350"/>
          </a:xfrm>
        </p:spPr>
        <p:txBody>
          <a:bodyPr>
            <a:normAutofit/>
          </a:bodyPr>
          <a:lstStyle/>
          <a:p>
            <a:pPr>
              <a:spcBef>
                <a:spcPts val="0"/>
              </a:spcBef>
              <a:spcAft>
                <a:spcPts val="1000"/>
              </a:spcAft>
            </a:pPr>
            <a:r>
              <a:rPr lang="en-US" b="0" i="0" u="none" strike="noStrike">
                <a:effectLst/>
              </a:rPr>
              <a:t>For ABAWDs, working is defined as one of the following:</a:t>
            </a:r>
          </a:p>
          <a:p>
            <a:pPr lvl="1">
              <a:buFont typeface="+mj-lt"/>
              <a:buAutoNum type="arabicPeriod"/>
            </a:pPr>
            <a:r>
              <a:rPr lang="en-US" b="0" i="0">
                <a:effectLst/>
              </a:rPr>
              <a:t>Work in exchange for money;</a:t>
            </a:r>
          </a:p>
          <a:p>
            <a:pPr lvl="1">
              <a:buFont typeface="+mj-lt"/>
              <a:buAutoNum type="arabicPeriod"/>
            </a:pPr>
            <a:r>
              <a:rPr lang="en-US" b="0" i="0">
                <a:effectLst/>
              </a:rPr>
              <a:t>Work in exchange for goods or services (“in kind”);</a:t>
            </a:r>
          </a:p>
          <a:p>
            <a:pPr lvl="1">
              <a:buFont typeface="+mj-lt"/>
              <a:buAutoNum type="arabicPeriod"/>
            </a:pPr>
            <a:r>
              <a:rPr lang="en-US" b="0" i="0">
                <a:effectLst/>
              </a:rPr>
              <a:t>Unpaid work (such as, volunteer work, community service);</a:t>
            </a:r>
          </a:p>
          <a:p>
            <a:pPr lvl="1">
              <a:buFont typeface="+mj-lt"/>
              <a:buAutoNum type="arabicPeriod"/>
            </a:pPr>
            <a:r>
              <a:rPr lang="en-US" b="0" i="0">
                <a:effectLst/>
              </a:rPr>
              <a:t>Self-employed at any wage; or</a:t>
            </a:r>
          </a:p>
          <a:p>
            <a:pPr lvl="1">
              <a:buFont typeface="+mj-lt"/>
              <a:buAutoNum type="arabicPeriod"/>
            </a:pPr>
            <a:r>
              <a:rPr lang="en-US" b="0" i="0">
                <a:effectLst/>
              </a:rPr>
              <a:t>Any combination of the above.</a:t>
            </a:r>
          </a:p>
          <a:p>
            <a:pPr marL="400050" lvl="1" indent="0">
              <a:buNone/>
            </a:pPr>
            <a:r>
              <a:rPr lang="en-US"/>
              <a:t>*ABAWDs are required to report if their work hours drop below 80 hours per month by the 10</a:t>
            </a:r>
            <a:r>
              <a:rPr lang="en-US" baseline="30000"/>
              <a:t>th</a:t>
            </a:r>
            <a:r>
              <a:rPr lang="en-US"/>
              <a:t> of the month following when the change occurred</a:t>
            </a:r>
          </a:p>
        </p:txBody>
      </p:sp>
      <p:sp>
        <p:nvSpPr>
          <p:cNvPr id="4" name="Slide Number Placeholder 3">
            <a:extLst>
              <a:ext uri="{FF2B5EF4-FFF2-40B4-BE49-F238E27FC236}">
                <a16:creationId xmlns:a16="http://schemas.microsoft.com/office/drawing/2014/main" id="{3B5E2BF2-9832-C47F-68F8-83A2AF369FED}"/>
              </a:ext>
            </a:extLst>
          </p:cNvPr>
          <p:cNvSpPr>
            <a:spLocks noGrp="1"/>
          </p:cNvSpPr>
          <p:nvPr>
            <p:ph type="sldNum" sz="quarter" idx="12"/>
          </p:nvPr>
        </p:nvSpPr>
        <p:spPr/>
        <p:txBody>
          <a:bodyPr/>
          <a:lstStyle/>
          <a:p>
            <a:fld id="{32ED961A-2BEC-488B-B8A2-AC3719786CEF}" type="slidenum">
              <a:rPr lang="en-US" smtClean="0"/>
              <a:t>4</a:t>
            </a:fld>
            <a:endParaRPr lang="en-US"/>
          </a:p>
        </p:txBody>
      </p:sp>
    </p:spTree>
    <p:extLst>
      <p:ext uri="{BB962C8B-B14F-4D97-AF65-F5344CB8AC3E}">
        <p14:creationId xmlns:p14="http://schemas.microsoft.com/office/powerpoint/2010/main" val="164176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6B477-E57A-DD35-3E88-8D8EC5C5E5FA}"/>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Exemptions</a:t>
            </a:r>
          </a:p>
        </p:txBody>
      </p:sp>
      <p:sp>
        <p:nvSpPr>
          <p:cNvPr id="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737DDE-E8E4-DCE6-A9AD-D8F2A7C5C2FA}"/>
              </a:ext>
            </a:extLst>
          </p:cNvPr>
          <p:cNvSpPr>
            <a:spLocks noGrp="1"/>
          </p:cNvSpPr>
          <p:nvPr>
            <p:ph idx="1"/>
          </p:nvPr>
        </p:nvSpPr>
        <p:spPr>
          <a:xfrm>
            <a:off x="4706578" y="589722"/>
            <a:ext cx="6798033" cy="5321500"/>
          </a:xfrm>
        </p:spPr>
        <p:txBody>
          <a:bodyPr anchor="ctr">
            <a:normAutofit lnSpcReduction="10000"/>
          </a:bodyPr>
          <a:lstStyle/>
          <a:p>
            <a:pPr>
              <a:lnSpc>
                <a:spcPct val="90000"/>
              </a:lnSpc>
            </a:pPr>
            <a:r>
              <a:rPr lang="en-US" sz="1100"/>
              <a:t>Less than 18 years of age or greater than 49 years of age </a:t>
            </a:r>
          </a:p>
          <a:p>
            <a:pPr>
              <a:lnSpc>
                <a:spcPct val="90000"/>
              </a:lnSpc>
            </a:pPr>
            <a:r>
              <a:rPr lang="en-US" sz="1100"/>
              <a:t>Has at least one minor (a person less than 18 years of age) in the same food unit </a:t>
            </a:r>
          </a:p>
          <a:p>
            <a:pPr>
              <a:lnSpc>
                <a:spcPct val="90000"/>
              </a:lnSpc>
            </a:pPr>
            <a:r>
              <a:rPr lang="en-US" sz="1100"/>
              <a:t>Pregnant </a:t>
            </a:r>
          </a:p>
          <a:p>
            <a:pPr>
              <a:lnSpc>
                <a:spcPct val="90000"/>
              </a:lnSpc>
            </a:pPr>
            <a:r>
              <a:rPr lang="en-US" sz="1100"/>
              <a:t>Determined unfit for employment, which includes someone considered any of the following: </a:t>
            </a:r>
          </a:p>
          <a:p>
            <a:pPr lvl="1">
              <a:lnSpc>
                <a:spcPct val="90000"/>
              </a:lnSpc>
            </a:pPr>
            <a:r>
              <a:rPr lang="en-US" sz="1100"/>
              <a:t> Receiving temporary or permanent disability benefits from the government or a private source </a:t>
            </a:r>
          </a:p>
          <a:p>
            <a:pPr lvl="1">
              <a:lnSpc>
                <a:spcPct val="90000"/>
              </a:lnSpc>
            </a:pPr>
            <a:r>
              <a:rPr lang="en-US" sz="1100"/>
              <a:t> Mentally or physically unable to work as determined by the income maintenance (IM) agency </a:t>
            </a:r>
          </a:p>
          <a:p>
            <a:pPr lvl="1">
              <a:lnSpc>
                <a:spcPct val="90000"/>
              </a:lnSpc>
            </a:pPr>
            <a:r>
              <a:rPr lang="en-US" sz="1100"/>
              <a:t>Displaying mental instability, combativeness, or other mental health issues. In this situation, the IM worker should document an exemption without requiring verification from a health care professional. </a:t>
            </a:r>
          </a:p>
          <a:p>
            <a:pPr lvl="1">
              <a:lnSpc>
                <a:spcPct val="90000"/>
              </a:lnSpc>
            </a:pPr>
            <a:r>
              <a:rPr lang="en-US" sz="1100"/>
              <a:t>Verified as unable to work by a statement from a health care professional or a social worker </a:t>
            </a:r>
          </a:p>
          <a:p>
            <a:pPr lvl="1">
              <a:lnSpc>
                <a:spcPct val="90000"/>
              </a:lnSpc>
            </a:pPr>
            <a:r>
              <a:rPr lang="en-US" sz="1100"/>
              <a:t>Experiencing chronic homelessness; a person is chronically homeless if he or she does not expect to have a regular nighttime residence during the next 30 days</a:t>
            </a:r>
          </a:p>
          <a:p>
            <a:pPr>
              <a:lnSpc>
                <a:spcPct val="90000"/>
              </a:lnSpc>
            </a:pPr>
            <a:r>
              <a:rPr lang="en-US" sz="1100"/>
              <a:t>Receives unemployment compensation (UC), or has applied for UC, and is complying with UC work requirements </a:t>
            </a:r>
          </a:p>
          <a:p>
            <a:pPr>
              <a:lnSpc>
                <a:spcPct val="90000"/>
              </a:lnSpc>
            </a:pPr>
            <a:r>
              <a:rPr lang="en-US" sz="1100"/>
              <a:t> Regularly participates in an alcohol or other drug abuse (AODA) treatment or rehabilitation program </a:t>
            </a:r>
          </a:p>
          <a:p>
            <a:pPr>
              <a:lnSpc>
                <a:spcPct val="90000"/>
              </a:lnSpc>
            </a:pPr>
            <a:r>
              <a:rPr lang="en-US" sz="1100"/>
              <a:t> A student of higher education who is otherwise eligible for FoodShare </a:t>
            </a:r>
          </a:p>
          <a:p>
            <a:pPr>
              <a:lnSpc>
                <a:spcPct val="90000"/>
              </a:lnSpc>
            </a:pPr>
            <a:r>
              <a:rPr lang="en-US" sz="1100"/>
              <a:t>Primary caretaker of a dependent child under age six or an incapacitated person (may be part of the food unit or in a separate household) </a:t>
            </a:r>
          </a:p>
          <a:p>
            <a:pPr>
              <a:lnSpc>
                <a:spcPct val="90000"/>
              </a:lnSpc>
            </a:pPr>
            <a:r>
              <a:rPr lang="en-US" sz="1100"/>
              <a:t>Working 30 or more hours per week or earning wages equivalent to 30 or more hours per week at the federal minimum wage </a:t>
            </a:r>
          </a:p>
          <a:p>
            <a:pPr>
              <a:lnSpc>
                <a:spcPct val="90000"/>
              </a:lnSpc>
            </a:pPr>
            <a:r>
              <a:rPr lang="en-US" sz="1100"/>
              <a:t>Complying with Wisconsin Works (W-2) program requirements </a:t>
            </a:r>
          </a:p>
          <a:p>
            <a:pPr>
              <a:lnSpc>
                <a:spcPct val="90000"/>
              </a:lnSpc>
            </a:pPr>
            <a:endParaRPr lang="en-US" sz="1100"/>
          </a:p>
        </p:txBody>
      </p:sp>
      <p:sp>
        <p:nvSpPr>
          <p:cNvPr id="4" name="Slide Number Placeholder 3">
            <a:extLst>
              <a:ext uri="{FF2B5EF4-FFF2-40B4-BE49-F238E27FC236}">
                <a16:creationId xmlns:a16="http://schemas.microsoft.com/office/drawing/2014/main" id="{1920C1AE-BDB2-76FB-C07B-43C34CB6D4B9}"/>
              </a:ext>
            </a:extLst>
          </p:cNvPr>
          <p:cNvSpPr>
            <a:spLocks noGrp="1"/>
          </p:cNvSpPr>
          <p:nvPr>
            <p:ph type="sldNum" sz="quarter" idx="12"/>
          </p:nvPr>
        </p:nvSpPr>
        <p:spPr/>
        <p:txBody>
          <a:bodyPr/>
          <a:lstStyle/>
          <a:p>
            <a:fld id="{32ED961A-2BEC-488B-B8A2-AC3719786CEF}" type="slidenum">
              <a:rPr lang="en-US" smtClean="0"/>
              <a:t>5</a:t>
            </a:fld>
            <a:endParaRPr lang="en-US"/>
          </a:p>
        </p:txBody>
      </p:sp>
    </p:spTree>
    <p:extLst>
      <p:ext uri="{BB962C8B-B14F-4D97-AF65-F5344CB8AC3E}">
        <p14:creationId xmlns:p14="http://schemas.microsoft.com/office/powerpoint/2010/main" val="522320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2" name="Rectangle 64">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9893" y="3101093"/>
            <a:ext cx="2454052" cy="3029344"/>
          </a:xfrm>
        </p:spPr>
        <p:txBody>
          <a:bodyPr>
            <a:normAutofit/>
          </a:bodyPr>
          <a:lstStyle/>
          <a:p>
            <a:r>
              <a:rPr lang="en-US" sz="2700">
                <a:solidFill>
                  <a:schemeClr val="bg1"/>
                </a:solidFill>
              </a:rPr>
              <a:t>Entering an Unfit for Employment Exemption</a:t>
            </a:r>
          </a:p>
        </p:txBody>
      </p:sp>
      <p:sp>
        <p:nvSpPr>
          <p:cNvPr id="6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4" name="Rectangle 68">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ontent Placeholder 2"/>
          <p:cNvSpPr>
            <a:spLocks noGrp="1"/>
          </p:cNvSpPr>
          <p:nvPr>
            <p:ph idx="1"/>
          </p:nvPr>
        </p:nvSpPr>
        <p:spPr>
          <a:xfrm>
            <a:off x="4706578" y="589722"/>
            <a:ext cx="6798033" cy="5321500"/>
          </a:xfrm>
        </p:spPr>
        <p:txBody>
          <a:bodyPr anchor="ctr">
            <a:normAutofit lnSpcReduction="10000"/>
          </a:bodyPr>
          <a:lstStyle/>
          <a:p>
            <a:pPr>
              <a:lnSpc>
                <a:spcPct val="90000"/>
              </a:lnSpc>
            </a:pPr>
            <a:r>
              <a:rPr lang="en-US" sz="1100" dirty="0"/>
              <a:t>The “</a:t>
            </a:r>
            <a:r>
              <a:rPr lang="en-US" sz="1100" u="sng" dirty="0"/>
              <a:t>Determined unfit for employment</a:t>
            </a:r>
            <a:r>
              <a:rPr lang="en-US" sz="1100" dirty="0"/>
              <a:t>” exemption includes individuals who:</a:t>
            </a:r>
            <a:endParaRPr lang="en-US" sz="1100"/>
          </a:p>
          <a:p>
            <a:pPr lvl="1">
              <a:lnSpc>
                <a:spcPct val="90000"/>
              </a:lnSpc>
            </a:pPr>
            <a:r>
              <a:rPr lang="en-US" sz="1100" dirty="0"/>
              <a:t>Have applied for or are receiving temporary or permanent disability from a government or private source;</a:t>
            </a:r>
            <a:endParaRPr lang="en-US" sz="1100"/>
          </a:p>
          <a:p>
            <a:pPr lvl="1">
              <a:lnSpc>
                <a:spcPct val="90000"/>
              </a:lnSpc>
            </a:pPr>
            <a:r>
              <a:rPr lang="en-US" sz="1100" dirty="0"/>
              <a:t>Are mentally or physically unable to work, as determined by the IM agency. </a:t>
            </a:r>
            <a:endParaRPr lang="en-US" sz="1100"/>
          </a:p>
          <a:p>
            <a:pPr lvl="1">
              <a:lnSpc>
                <a:spcPct val="90000"/>
              </a:lnSpc>
            </a:pPr>
            <a:r>
              <a:rPr lang="en-US" sz="1100" dirty="0"/>
              <a:t>Display mental instability or combativeness;</a:t>
            </a:r>
            <a:endParaRPr lang="en-US" sz="1100"/>
          </a:p>
          <a:p>
            <a:pPr lvl="1">
              <a:lnSpc>
                <a:spcPct val="90000"/>
              </a:lnSpc>
            </a:pPr>
            <a:r>
              <a:rPr lang="en-US" sz="1100" dirty="0"/>
              <a:t>Have been verified as unable to work by a statement from a health care provider or social worker.</a:t>
            </a:r>
            <a:endParaRPr lang="en-US" sz="1100"/>
          </a:p>
          <a:p>
            <a:pPr lvl="1">
              <a:lnSpc>
                <a:spcPct val="90000"/>
              </a:lnSpc>
            </a:pPr>
            <a:r>
              <a:rPr lang="en-US" sz="1100" b="0" i="0" dirty="0">
                <a:effectLst/>
              </a:rPr>
              <a:t>Experiencing chronic homelessness as entered on the Current Demographics page. A person is chronically homeless if they do not expect to have a regular nighttime residence during the next 30 days.</a:t>
            </a:r>
            <a:endParaRPr lang="en-US" sz="1100" b="0" i="0">
              <a:effectLst/>
            </a:endParaRPr>
          </a:p>
          <a:p>
            <a:pPr>
              <a:lnSpc>
                <a:spcPct val="90000"/>
              </a:lnSpc>
            </a:pPr>
            <a:r>
              <a:rPr lang="en-US" sz="1100" dirty="0"/>
              <a:t>A disability screen must be built for this individual for the system to recognize them as a Non-ABAWD.</a:t>
            </a:r>
            <a:endParaRPr lang="en-US" sz="1100"/>
          </a:p>
          <a:p>
            <a:pPr lvl="1">
              <a:lnSpc>
                <a:spcPct val="90000"/>
              </a:lnSpc>
            </a:pPr>
            <a:r>
              <a:rPr lang="en-US" sz="1100" dirty="0"/>
              <a:t>If the individual is receiving temporary or permanent disability from a government source, the questions of “</a:t>
            </a:r>
            <a:r>
              <a:rPr lang="en-US" sz="1100" b="1" dirty="0"/>
              <a:t>Has individual been established disabled by Disability Determination Bureau?”, </a:t>
            </a:r>
            <a:r>
              <a:rPr lang="en-US" sz="1100" dirty="0"/>
              <a:t>“</a:t>
            </a:r>
            <a:r>
              <a:rPr lang="en-US" sz="1100" b="1" dirty="0"/>
              <a:t>Is individual considered disabled for FoodShare</a:t>
            </a:r>
            <a:r>
              <a:rPr lang="en-US" sz="1100" dirty="0"/>
              <a:t>” and “</a:t>
            </a:r>
            <a:r>
              <a:rPr lang="en-US" sz="1100" b="1" dirty="0"/>
              <a:t>Is this individual currently physically or mentally incapable of working?” </a:t>
            </a:r>
            <a:r>
              <a:rPr lang="en-US" sz="1100" dirty="0"/>
              <a:t>on the disability screen should all be answered as </a:t>
            </a:r>
            <a:r>
              <a:rPr lang="en-US" sz="1100" b="1" dirty="0"/>
              <a:t>YES </a:t>
            </a:r>
            <a:r>
              <a:rPr lang="en-US" sz="1100" dirty="0"/>
              <a:t>with a verification code of </a:t>
            </a:r>
            <a:r>
              <a:rPr lang="en-US" sz="1100" b="1" dirty="0"/>
              <a:t>DE- Data Exchange</a:t>
            </a:r>
            <a:r>
              <a:rPr lang="en-US" sz="1100" dirty="0"/>
              <a:t>. </a:t>
            </a:r>
            <a:endParaRPr lang="en-US" sz="1100"/>
          </a:p>
          <a:p>
            <a:pPr lvl="1">
              <a:lnSpc>
                <a:spcPct val="90000"/>
              </a:lnSpc>
            </a:pPr>
            <a:r>
              <a:rPr lang="en-US" sz="1100" dirty="0"/>
              <a:t>If the disability is visibly obvious to the IM or FSET worker or the IM agency is making the determination that the individual is unfit for medical reasons, the question of “</a:t>
            </a:r>
            <a:r>
              <a:rPr lang="en-US" sz="1100" b="1" dirty="0"/>
              <a:t>Is this individual currently physically or mentally incapable of working?” </a:t>
            </a:r>
            <a:r>
              <a:rPr lang="en-US" sz="1100" dirty="0"/>
              <a:t>on the disability screen should be entered as </a:t>
            </a:r>
            <a:r>
              <a:rPr lang="en-US" sz="1100" b="1" dirty="0"/>
              <a:t>YES</a:t>
            </a:r>
            <a:r>
              <a:rPr lang="en-US" sz="1100" dirty="0"/>
              <a:t> with a verification code of </a:t>
            </a:r>
            <a:r>
              <a:rPr lang="en-US" sz="1100" b="1" dirty="0"/>
              <a:t>VO- Visibly Obvious</a:t>
            </a:r>
            <a:r>
              <a:rPr lang="en-US" sz="1100" dirty="0"/>
              <a:t>.</a:t>
            </a:r>
            <a:endParaRPr lang="en-US" sz="1100"/>
          </a:p>
          <a:p>
            <a:pPr lvl="1">
              <a:lnSpc>
                <a:spcPct val="90000"/>
              </a:lnSpc>
            </a:pPr>
            <a:r>
              <a:rPr lang="en-US" sz="1100" dirty="0"/>
              <a:t>If the client is reporting a possible exemption due to a disability and the IM agency is not making the determination, the question of “</a:t>
            </a:r>
            <a:r>
              <a:rPr lang="en-US" sz="1100" b="1" dirty="0"/>
              <a:t>Is this individual currently physically or mentally incapable of working?” </a:t>
            </a:r>
            <a:r>
              <a:rPr lang="en-US" sz="1100" dirty="0"/>
              <a:t>on the disability screen should be entered as </a:t>
            </a:r>
            <a:r>
              <a:rPr lang="en-US" sz="1100" b="1" dirty="0"/>
              <a:t>YES </a:t>
            </a:r>
            <a:r>
              <a:rPr lang="en-US" sz="1100" dirty="0"/>
              <a:t>with a verification code of </a:t>
            </a:r>
            <a:r>
              <a:rPr lang="en-US" sz="1100" b="1" dirty="0"/>
              <a:t>?- Not Yet Verified</a:t>
            </a:r>
            <a:r>
              <a:rPr lang="en-US" sz="1100" dirty="0"/>
              <a:t> if verification is needed.  The worker should mail form F-01598 Medical Exemption For Work Requirement for ABAWDs to the customer.  If verification has already been received, the worker should enter the appropriate verification code. </a:t>
            </a:r>
            <a:endParaRPr lang="en-US" sz="1100"/>
          </a:p>
          <a:p>
            <a:pPr marL="0" indent="0">
              <a:lnSpc>
                <a:spcPct val="90000"/>
              </a:lnSpc>
              <a:buNone/>
            </a:pPr>
            <a:endParaRPr lang="en-US" sz="1100"/>
          </a:p>
        </p:txBody>
      </p:sp>
      <p:sp>
        <p:nvSpPr>
          <p:cNvPr id="3" name="Slide Number Placeholder 2">
            <a:extLst>
              <a:ext uri="{FF2B5EF4-FFF2-40B4-BE49-F238E27FC236}">
                <a16:creationId xmlns:a16="http://schemas.microsoft.com/office/drawing/2014/main" id="{4897CB6F-3D55-55DF-48E2-943DD12C18C5}"/>
              </a:ext>
            </a:extLst>
          </p:cNvPr>
          <p:cNvSpPr>
            <a:spLocks noGrp="1"/>
          </p:cNvSpPr>
          <p:nvPr>
            <p:ph type="sldNum" sz="quarter" idx="12"/>
          </p:nvPr>
        </p:nvSpPr>
        <p:spPr/>
        <p:txBody>
          <a:bodyPr/>
          <a:lstStyle/>
          <a:p>
            <a:fld id="{32ED961A-2BEC-488B-B8A2-AC3719786CEF}" type="slidenum">
              <a:rPr lang="en-US" smtClean="0"/>
              <a:t>6</a:t>
            </a:fld>
            <a:endParaRPr lang="en-US"/>
          </a:p>
        </p:txBody>
      </p:sp>
    </p:spTree>
    <p:extLst>
      <p:ext uri="{BB962C8B-B14F-4D97-AF65-F5344CB8AC3E}">
        <p14:creationId xmlns:p14="http://schemas.microsoft.com/office/powerpoint/2010/main" val="189786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0767" y="1032734"/>
            <a:ext cx="4959275" cy="484094"/>
          </a:xfrm>
        </p:spPr>
        <p:txBody>
          <a:bodyPr/>
          <a:lstStyle/>
          <a:p>
            <a:pPr algn="ctr"/>
            <a:r>
              <a:rPr lang="en-US" u="sng" dirty="0"/>
              <a:t>DDB Determination</a:t>
            </a:r>
            <a:r>
              <a:rPr lang="en-US" dirty="0"/>
              <a:t>	</a:t>
            </a:r>
          </a:p>
        </p:txBody>
      </p:sp>
      <p:pic>
        <p:nvPicPr>
          <p:cNvPr id="2" name="Content Placeholder 1"/>
          <p:cNvPicPr>
            <a:picLocks noGrp="1" noChangeAspect="1"/>
          </p:cNvPicPr>
          <p:nvPr>
            <p:ph sz="half" idx="2"/>
          </p:nvPr>
        </p:nvPicPr>
        <p:blipFill rotWithShape="1">
          <a:blip r:embed="rId2"/>
          <a:srcRect l="12221" t="5306" r="30037" b="22962"/>
          <a:stretch/>
        </p:blipFill>
        <p:spPr>
          <a:xfrm>
            <a:off x="1107737" y="1667432"/>
            <a:ext cx="4877102" cy="3786693"/>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a:xfrm>
            <a:off x="6766561" y="1032734"/>
            <a:ext cx="4739070" cy="484094"/>
          </a:xfrm>
        </p:spPr>
        <p:txBody>
          <a:bodyPr/>
          <a:lstStyle/>
          <a:p>
            <a:pPr algn="ctr"/>
            <a:r>
              <a:rPr lang="en-US" u="sng" dirty="0"/>
              <a:t>Other Determination</a:t>
            </a:r>
          </a:p>
        </p:txBody>
      </p:sp>
      <p:pic>
        <p:nvPicPr>
          <p:cNvPr id="7" name="Content Placeholder 6"/>
          <p:cNvPicPr>
            <a:picLocks noGrp="1" noChangeAspect="1"/>
          </p:cNvPicPr>
          <p:nvPr>
            <p:ph sz="quarter" idx="4"/>
          </p:nvPr>
        </p:nvPicPr>
        <p:blipFill rotWithShape="1">
          <a:blip r:embed="rId3"/>
          <a:srcRect l="11814" t="24234" r="30996" b="9680"/>
          <a:stretch/>
        </p:blipFill>
        <p:spPr>
          <a:xfrm>
            <a:off x="6605194" y="1667433"/>
            <a:ext cx="5243114" cy="3786693"/>
          </a:xfrm>
          <a:prstGeom prst="rect">
            <a:avLst/>
          </a:prstGeom>
          <a:ln>
            <a:noFill/>
          </a:ln>
          <a:effectLst>
            <a:outerShdw blurRad="190500" algn="tl" rotWithShape="0">
              <a:srgbClr val="000000">
                <a:alpha val="70000"/>
              </a:srgbClr>
            </a:outerShdw>
          </a:effectLst>
        </p:spPr>
      </p:pic>
      <p:sp>
        <p:nvSpPr>
          <p:cNvPr id="9" name="Left-Right Arrow 8"/>
          <p:cNvSpPr/>
          <p:nvPr/>
        </p:nvSpPr>
        <p:spPr>
          <a:xfrm>
            <a:off x="3410174" y="2130014"/>
            <a:ext cx="516367" cy="129091"/>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Left-Right Arrow 9"/>
          <p:cNvSpPr/>
          <p:nvPr/>
        </p:nvSpPr>
        <p:spPr>
          <a:xfrm>
            <a:off x="3410174" y="3012139"/>
            <a:ext cx="516367" cy="11833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Left-Right Arrow 10"/>
          <p:cNvSpPr/>
          <p:nvPr/>
        </p:nvSpPr>
        <p:spPr>
          <a:xfrm>
            <a:off x="3259565" y="4883971"/>
            <a:ext cx="817581" cy="107577"/>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Left-Right Arrow 12"/>
          <p:cNvSpPr/>
          <p:nvPr/>
        </p:nvSpPr>
        <p:spPr>
          <a:xfrm>
            <a:off x="8571320" y="4840939"/>
            <a:ext cx="935916" cy="107577"/>
          </a:xfrm>
          <a:prstGeom prst="leftRight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p:cNvSpPr txBox="1"/>
          <p:nvPr/>
        </p:nvSpPr>
        <p:spPr>
          <a:xfrm>
            <a:off x="6605195" y="5701553"/>
            <a:ext cx="5228218" cy="954107"/>
          </a:xfrm>
          <a:prstGeom prst="rect">
            <a:avLst/>
          </a:prstGeom>
          <a:noFill/>
        </p:spPr>
        <p:txBody>
          <a:bodyPr wrap="square" rtlCol="0">
            <a:spAutoFit/>
          </a:bodyPr>
          <a:lstStyle/>
          <a:p>
            <a:r>
              <a:rPr lang="en-US" sz="1400" dirty="0"/>
              <a:t>Enter the appropriate verification code based on the type of verification that is received. Some examples include: Agency Form, Doctor’s Statement, Visibly Obvious, Other Written, etc. </a:t>
            </a:r>
          </a:p>
        </p:txBody>
      </p:sp>
      <p:sp>
        <p:nvSpPr>
          <p:cNvPr id="15" name="Up Arrow 14"/>
          <p:cNvSpPr/>
          <p:nvPr/>
        </p:nvSpPr>
        <p:spPr>
          <a:xfrm>
            <a:off x="10467191" y="4991548"/>
            <a:ext cx="430305" cy="71000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0B0D5E2-9FE2-6089-4C8C-C74B0E4BCDB4}"/>
              </a:ext>
            </a:extLst>
          </p:cNvPr>
          <p:cNvSpPr>
            <a:spLocks noGrp="1"/>
          </p:cNvSpPr>
          <p:nvPr>
            <p:ph type="sldNum" sz="quarter" idx="12"/>
          </p:nvPr>
        </p:nvSpPr>
        <p:spPr/>
        <p:txBody>
          <a:bodyPr/>
          <a:lstStyle/>
          <a:p>
            <a:fld id="{32ED961A-2BEC-488B-B8A2-AC3719786CEF}" type="slidenum">
              <a:rPr lang="en-US" smtClean="0"/>
              <a:t>7</a:t>
            </a:fld>
            <a:endParaRPr lang="en-US"/>
          </a:p>
        </p:txBody>
      </p:sp>
    </p:spTree>
    <p:extLst>
      <p:ext uri="{BB962C8B-B14F-4D97-AF65-F5344CB8AC3E}">
        <p14:creationId xmlns:p14="http://schemas.microsoft.com/office/powerpoint/2010/main" val="409978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7669" y="624110"/>
            <a:ext cx="4137059" cy="1280890"/>
          </a:xfrm>
        </p:spPr>
        <p:txBody>
          <a:bodyPr>
            <a:normAutofit/>
          </a:bodyPr>
          <a:lstStyle/>
          <a:p>
            <a:pPr>
              <a:lnSpc>
                <a:spcPct val="90000"/>
              </a:lnSpc>
            </a:pPr>
            <a:r>
              <a:rPr lang="en-US" sz="2700"/>
              <a:t>Entering an Unfit for Employment Exemption</a:t>
            </a:r>
          </a:p>
        </p:txBody>
      </p:sp>
      <p:sp>
        <p:nvSpPr>
          <p:cNvPr id="60" name="Content Placeholder 2"/>
          <p:cNvSpPr>
            <a:spLocks noGrp="1"/>
          </p:cNvSpPr>
          <p:nvPr>
            <p:ph idx="1"/>
          </p:nvPr>
        </p:nvSpPr>
        <p:spPr>
          <a:xfrm>
            <a:off x="1683955" y="1519518"/>
            <a:ext cx="10189797" cy="4854388"/>
          </a:xfrm>
        </p:spPr>
        <p:txBody>
          <a:bodyPr>
            <a:normAutofit/>
          </a:bodyPr>
          <a:lstStyle/>
          <a:p>
            <a:pPr>
              <a:lnSpc>
                <a:spcPct val="90000"/>
              </a:lnSpc>
            </a:pPr>
            <a:r>
              <a:rPr lang="en-US" sz="1600" dirty="0">
                <a:solidFill>
                  <a:srgbClr val="000000"/>
                </a:solidFill>
              </a:rPr>
              <a:t>Experiencing chronic homelessness. This is indicated by entering the </a:t>
            </a:r>
            <a:r>
              <a:rPr lang="en-US" sz="1600" b="1" dirty="0">
                <a:solidFill>
                  <a:srgbClr val="000000"/>
                </a:solidFill>
              </a:rPr>
              <a:t>Living Arrangement </a:t>
            </a:r>
            <a:r>
              <a:rPr lang="en-US" sz="1600" dirty="0">
                <a:solidFill>
                  <a:srgbClr val="000000"/>
                </a:solidFill>
              </a:rPr>
              <a:t>as </a:t>
            </a:r>
            <a:r>
              <a:rPr lang="en-US" sz="1600" b="1" dirty="0">
                <a:solidFill>
                  <a:srgbClr val="000000"/>
                </a:solidFill>
              </a:rPr>
              <a:t>10-Homeless</a:t>
            </a:r>
            <a:r>
              <a:rPr lang="en-US" sz="1600" dirty="0">
                <a:solidFill>
                  <a:srgbClr val="000000"/>
                </a:solidFill>
              </a:rPr>
              <a:t> and answering </a:t>
            </a:r>
            <a:r>
              <a:rPr lang="en-US" sz="1600" b="1" dirty="0">
                <a:solidFill>
                  <a:srgbClr val="000000"/>
                </a:solidFill>
              </a:rPr>
              <a:t>NO</a:t>
            </a:r>
            <a:r>
              <a:rPr lang="en-US" sz="1600" dirty="0">
                <a:solidFill>
                  <a:srgbClr val="000000"/>
                </a:solidFill>
              </a:rPr>
              <a:t> to the question </a:t>
            </a:r>
            <a:r>
              <a:rPr lang="en-US" sz="1600" b="1" dirty="0">
                <a:solidFill>
                  <a:srgbClr val="000000"/>
                </a:solidFill>
              </a:rPr>
              <a:t>Expects to have a regular nighttime residence in the next 30 days? </a:t>
            </a: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endParaRPr lang="en-US" sz="1600" b="1" dirty="0">
              <a:solidFill>
                <a:srgbClr val="000000"/>
              </a:solidFill>
            </a:endParaRPr>
          </a:p>
          <a:p>
            <a:pPr marL="0" indent="0">
              <a:lnSpc>
                <a:spcPct val="90000"/>
              </a:lnSpc>
              <a:buNone/>
            </a:pPr>
            <a:r>
              <a:rPr lang="en-US" sz="1600" b="1" dirty="0">
                <a:solidFill>
                  <a:srgbClr val="000000"/>
                </a:solidFill>
              </a:rPr>
              <a:t>****</a:t>
            </a:r>
            <a:r>
              <a:rPr lang="en-US" sz="1600" dirty="0">
                <a:solidFill>
                  <a:srgbClr val="000000"/>
                </a:solidFill>
              </a:rPr>
              <a:t> A person who is chronically homeless lacks a fixed, regular nighttime residence and does not expect to have a regular residence in the next 30 days.</a:t>
            </a:r>
            <a:endParaRPr lang="en-US" sz="1600" b="1" dirty="0">
              <a:solidFill>
                <a:srgbClr val="000000"/>
              </a:solidFill>
            </a:endParaRPr>
          </a:p>
          <a:p>
            <a:pPr marL="0" indent="0">
              <a:lnSpc>
                <a:spcPct val="90000"/>
              </a:lnSpc>
              <a:buNone/>
            </a:pPr>
            <a:endParaRPr lang="en-US" sz="1400" dirty="0">
              <a:solidFill>
                <a:srgbClr val="000000"/>
              </a:solidFill>
            </a:endParaRPr>
          </a:p>
        </p:txBody>
      </p:sp>
      <p:pic>
        <p:nvPicPr>
          <p:cNvPr id="5" name="Picture 4">
            <a:extLst>
              <a:ext uri="{FF2B5EF4-FFF2-40B4-BE49-F238E27FC236}">
                <a16:creationId xmlns:a16="http://schemas.microsoft.com/office/drawing/2014/main" id="{0760D26F-1B98-83E3-4C2C-446A3A82FF15}"/>
              </a:ext>
            </a:extLst>
          </p:cNvPr>
          <p:cNvPicPr>
            <a:picLocks noChangeAspect="1"/>
          </p:cNvPicPr>
          <p:nvPr/>
        </p:nvPicPr>
        <p:blipFill>
          <a:blip r:embed="rId2"/>
          <a:stretch>
            <a:fillRect/>
          </a:stretch>
        </p:blipFill>
        <p:spPr>
          <a:xfrm>
            <a:off x="1822916" y="2280957"/>
            <a:ext cx="7362825" cy="3057525"/>
          </a:xfrm>
          <a:prstGeom prst="rect">
            <a:avLst/>
          </a:prstGeom>
        </p:spPr>
      </p:pic>
      <p:sp>
        <p:nvSpPr>
          <p:cNvPr id="3" name="Slide Number Placeholder 2">
            <a:extLst>
              <a:ext uri="{FF2B5EF4-FFF2-40B4-BE49-F238E27FC236}">
                <a16:creationId xmlns:a16="http://schemas.microsoft.com/office/drawing/2014/main" id="{75099C5E-1853-4D6B-025E-22D0F98ED5FC}"/>
              </a:ext>
            </a:extLst>
          </p:cNvPr>
          <p:cNvSpPr>
            <a:spLocks noGrp="1"/>
          </p:cNvSpPr>
          <p:nvPr>
            <p:ph type="sldNum" sz="quarter" idx="12"/>
          </p:nvPr>
        </p:nvSpPr>
        <p:spPr/>
        <p:txBody>
          <a:bodyPr/>
          <a:lstStyle/>
          <a:p>
            <a:fld id="{32ED961A-2BEC-488B-B8A2-AC3719786CEF}" type="slidenum">
              <a:rPr lang="en-US" smtClean="0"/>
              <a:t>8</a:t>
            </a:fld>
            <a:endParaRPr lang="en-US"/>
          </a:p>
        </p:txBody>
      </p:sp>
    </p:spTree>
    <p:extLst>
      <p:ext uri="{BB962C8B-B14F-4D97-AF65-F5344CB8AC3E}">
        <p14:creationId xmlns:p14="http://schemas.microsoft.com/office/powerpoint/2010/main" val="277185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255" y="624110"/>
            <a:ext cx="9740358" cy="731354"/>
          </a:xfrm>
        </p:spPr>
        <p:txBody>
          <a:bodyPr/>
          <a:lstStyle/>
          <a:p>
            <a:r>
              <a:rPr lang="en-US" dirty="0"/>
              <a:t>Entering an Unemployment Exemption </a:t>
            </a:r>
          </a:p>
        </p:txBody>
      </p:sp>
      <p:sp>
        <p:nvSpPr>
          <p:cNvPr id="3" name="Content Placeholder 2"/>
          <p:cNvSpPr>
            <a:spLocks noGrp="1"/>
          </p:cNvSpPr>
          <p:nvPr>
            <p:ph idx="1"/>
          </p:nvPr>
        </p:nvSpPr>
        <p:spPr>
          <a:xfrm>
            <a:off x="1764255" y="1355464"/>
            <a:ext cx="9740357" cy="5217458"/>
          </a:xfrm>
        </p:spPr>
        <p:txBody>
          <a:bodyPr>
            <a:normAutofit/>
          </a:bodyPr>
          <a:lstStyle/>
          <a:p>
            <a:r>
              <a:rPr lang="en-US" dirty="0"/>
              <a:t>In order for the Unemployment Exemption to be applied, an unemployment unearned income screen must be built.</a:t>
            </a:r>
          </a:p>
          <a:p>
            <a:endParaRPr lang="en-US" dirty="0"/>
          </a:p>
          <a:p>
            <a:pPr marL="0" indent="0">
              <a:buNone/>
            </a:pPr>
            <a:endParaRPr lang="en-US" dirty="0"/>
          </a:p>
        </p:txBody>
      </p:sp>
      <p:pic>
        <p:nvPicPr>
          <p:cNvPr id="4" name="Picture 3"/>
          <p:cNvPicPr>
            <a:picLocks noChangeAspect="1"/>
          </p:cNvPicPr>
          <p:nvPr/>
        </p:nvPicPr>
        <p:blipFill rotWithShape="1">
          <a:blip r:embed="rId2"/>
          <a:srcRect l="14543" t="13177" r="14085" b="30823"/>
          <a:stretch/>
        </p:blipFill>
        <p:spPr>
          <a:xfrm>
            <a:off x="1571724" y="2528047"/>
            <a:ext cx="7074735" cy="3469341"/>
          </a:xfrm>
          <a:prstGeom prst="rect">
            <a:avLst/>
          </a:prstGeom>
          <a:ln>
            <a:noFill/>
          </a:ln>
          <a:effectLst>
            <a:outerShdw blurRad="190500" algn="tl" rotWithShape="0">
              <a:srgbClr val="000000">
                <a:alpha val="70000"/>
              </a:srgbClr>
            </a:outerShdw>
          </a:effectLst>
        </p:spPr>
      </p:pic>
      <p:sp>
        <p:nvSpPr>
          <p:cNvPr id="5" name="TextBox 4"/>
          <p:cNvSpPr txBox="1"/>
          <p:nvPr/>
        </p:nvSpPr>
        <p:spPr>
          <a:xfrm>
            <a:off x="8821271" y="2043953"/>
            <a:ext cx="3216536"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If the member is currently collecting UIB, enter the confirmed weekly benefit.</a:t>
            </a:r>
          </a:p>
          <a:p>
            <a:endParaRPr lang="en-US" dirty="0"/>
          </a:p>
          <a:p>
            <a:pPr marL="285750" indent="-285750">
              <a:buFont typeface="Wingdings" panose="05000000000000000000" pitchFamily="2" charset="2"/>
              <a:buChar char="v"/>
            </a:pPr>
            <a:r>
              <a:rPr lang="en-US" dirty="0"/>
              <a:t>If the member has applied for but is not yet receiving UIB payments, enter $0 for the weekly benefit. </a:t>
            </a:r>
          </a:p>
          <a:p>
            <a:endParaRPr lang="en-US" dirty="0"/>
          </a:p>
          <a:p>
            <a:r>
              <a:rPr lang="en-US" dirty="0"/>
              <a:t>***When ending a UIB screen, you must end date the screen so that the exemption for UIB will end properly. </a:t>
            </a:r>
          </a:p>
          <a:p>
            <a:endParaRPr lang="en-US" dirty="0"/>
          </a:p>
        </p:txBody>
      </p:sp>
      <p:sp>
        <p:nvSpPr>
          <p:cNvPr id="6" name="Slide Number Placeholder 5">
            <a:extLst>
              <a:ext uri="{FF2B5EF4-FFF2-40B4-BE49-F238E27FC236}">
                <a16:creationId xmlns:a16="http://schemas.microsoft.com/office/drawing/2014/main" id="{1D61B34B-7AE5-D392-B79C-0408611155A3}"/>
              </a:ext>
            </a:extLst>
          </p:cNvPr>
          <p:cNvSpPr>
            <a:spLocks noGrp="1"/>
          </p:cNvSpPr>
          <p:nvPr>
            <p:ph type="sldNum" sz="quarter" idx="12"/>
          </p:nvPr>
        </p:nvSpPr>
        <p:spPr/>
        <p:txBody>
          <a:bodyPr/>
          <a:lstStyle/>
          <a:p>
            <a:fld id="{32ED961A-2BEC-488B-B8A2-AC3719786CEF}" type="slidenum">
              <a:rPr lang="en-US" smtClean="0"/>
              <a:t>9</a:t>
            </a:fld>
            <a:endParaRPr lang="en-US"/>
          </a:p>
        </p:txBody>
      </p:sp>
    </p:spTree>
    <p:extLst>
      <p:ext uri="{BB962C8B-B14F-4D97-AF65-F5344CB8AC3E}">
        <p14:creationId xmlns:p14="http://schemas.microsoft.com/office/powerpoint/2010/main" val="404712264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ining_x0020_Topic xmlns="2f254586-b35f-4441-a040-f54e6e92090e">
      <Value>ABAWD and Work Registrant</Value>
    </Training_x0020_Topic>
    <Document_x0020_Type xmlns="2f254586-b35f-4441-a040-f54e6e92090e">
      <Value>New Worker Classroom Training</Value>
      <Value>Training Presentations</Value>
    </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30E3757AF094391C43966ABD436EC" ma:contentTypeVersion="13" ma:contentTypeDescription="Create a new document." ma:contentTypeScope="" ma:versionID="04f27ada2238d016c1a9c45cd2b1720e">
  <xsd:schema xmlns:xsd="http://www.w3.org/2001/XMLSchema" xmlns:xs="http://www.w3.org/2001/XMLSchema" xmlns:p="http://schemas.microsoft.com/office/2006/metadata/properties" xmlns:ns2="2f254586-b35f-4441-a040-f54e6e92090e" targetNamespace="http://schemas.microsoft.com/office/2006/metadata/properties" ma:root="true" ma:fieldsID="d8ab4209aa2964d83b90e90605d88346" ns2:_="">
    <xsd:import namespace="2f254586-b35f-4441-a040-f54e6e92090e"/>
    <xsd:element name="properties">
      <xsd:complexType>
        <xsd:sequence>
          <xsd:element name="documentManagement">
            <xsd:complexType>
              <xsd:all>
                <xsd:element ref="ns2:Document_x0020_Type" minOccurs="0"/>
                <xsd:element ref="ns2:Training_x0020_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54586-b35f-4441-a040-f54e6e92090e"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ase Review"/>
                    <xsd:enumeration value="Desk Aid"/>
                    <xsd:enumeration value="DHS New Worker Training"/>
                    <xsd:enumeration value="EST Agenda"/>
                    <xsd:enumeration value="EST Agent Reminders"/>
                    <xsd:enumeration value="EST Meetings"/>
                    <xsd:enumeration value="Mock Training Scenarios"/>
                    <xsd:enumeration value="New Worker Classroom Training"/>
                    <xsd:enumeration value="Quizzes"/>
                    <xsd:enumeration value="Release Summaries"/>
                    <xsd:enumeration value="Schedules"/>
                    <xsd:enumeration value="Training Forms"/>
                    <xsd:enumeration value="Training Guidelines and Materials"/>
                    <xsd:enumeration value="Training Presentations"/>
                    <xsd:enumeration value="Training Team Agenda"/>
                    <xsd:enumeration value="Training Team Minutes"/>
                  </xsd:restriction>
                </xsd:simpleType>
              </xsd:element>
            </xsd:sequence>
          </xsd:extension>
        </xsd:complexContent>
      </xsd:complexType>
    </xsd:element>
    <xsd:element name="Training_x0020_Topic" ma:index="9" nillable="true" ma:displayName="Training Topic" ma:internalName="Training_x0020_Topic">
      <xsd:complexType>
        <xsd:complexContent>
          <xsd:extension base="dms:MultiChoice">
            <xsd:sequence>
              <xsd:element name="Value" maxOccurs="unbounded" minOccurs="0" nillable="true">
                <xsd:simpleType>
                  <xsd:restriction base="dms:Choice">
                    <xsd:enumeration value="ABAWD and Work Registrant"/>
                    <xsd:enumeration value="Alerts"/>
                    <xsd:enumeration value="Application/Renewal"/>
                    <xsd:enumeration value="Brits"/>
                    <xsd:enumeration value="Call Center"/>
                    <xsd:enumeration value="Case Comments"/>
                    <xsd:enumeration value="Changes and EBT Screens"/>
                    <xsd:enumeration value="Child Care and W-2"/>
                    <xsd:enumeration value="Child Support"/>
                    <xsd:enumeration value="Data Exchange"/>
                    <xsd:enumeration value="Dates and Deletions"/>
                    <xsd:enumeration value="Desk Aid Training"/>
                    <xsd:enumeration value="Doc Viewer and ECF"/>
                    <xsd:enumeration value="EBD and SSA"/>
                    <xsd:enumeration value="EI"/>
                    <xsd:enumeration value="FEV"/>
                    <xsd:enumeration value="Forward Health"/>
                    <xsd:enumeration value="Interviewing"/>
                    <xsd:enumeration value="Medical Expense"/>
                    <xsd:enumeration value="Mock Interview"/>
                    <xsd:enumeration value="New Worker Orientation"/>
                    <xsd:enumeration value="Overpayments"/>
                    <xsd:enumeration value="Self-Employment"/>
                    <xsd:enumeration value="SWICAs and Discrepanci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7D49A-D55C-426C-B767-0980D97784A1}">
  <ds:schemaRef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2f254586-b35f-4441-a040-f54e6e92090e"/>
  </ds:schemaRefs>
</ds:datastoreItem>
</file>

<file path=customXml/itemProps2.xml><?xml version="1.0" encoding="utf-8"?>
<ds:datastoreItem xmlns:ds="http://schemas.openxmlformats.org/officeDocument/2006/customXml" ds:itemID="{534EE87F-69D9-4A21-8728-423A702325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54586-b35f-4441-a040-f54e6e920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2EF250-3453-4CD2-849E-F0518B5DF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749</TotalTime>
  <Words>1759</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Wingdings</vt:lpstr>
      <vt:lpstr>Wingdings 3</vt:lpstr>
      <vt:lpstr>Wisp</vt:lpstr>
      <vt:lpstr>ABAWD</vt:lpstr>
      <vt:lpstr>ABAWD- Definition </vt:lpstr>
      <vt:lpstr>Meeting the Work Requirement</vt:lpstr>
      <vt:lpstr>Definition of Working</vt:lpstr>
      <vt:lpstr>Exemptions</vt:lpstr>
      <vt:lpstr>Entering an Unfit for Employment Exemption</vt:lpstr>
      <vt:lpstr>PowerPoint Presentation</vt:lpstr>
      <vt:lpstr>Entering an Unfit for Employment Exemption</vt:lpstr>
      <vt:lpstr>Entering an Unemployment Exemption </vt:lpstr>
      <vt:lpstr>Entering Other ABAWD Exemptions</vt:lpstr>
      <vt:lpstr>Entering Other ABAWD Exemptions</vt:lpstr>
      <vt:lpstr>The FSET Program</vt:lpstr>
      <vt:lpstr>Referral Types</vt:lpstr>
      <vt:lpstr>Refer to FSET Page</vt:lpstr>
      <vt:lpstr>Voluntary FSET Referral </vt:lpstr>
      <vt:lpstr>ABAWD References </vt:lpstr>
    </vt:vector>
  </TitlesOfParts>
  <Company>Rock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ABAWD and Work Registrant Policies</dc:title>
  <dc:creator>BRIENNA FREEMAN</dc:creator>
  <cp:lastModifiedBy>Jennifer Booth</cp:lastModifiedBy>
  <cp:revision>62</cp:revision>
  <dcterms:created xsi:type="dcterms:W3CDTF">2018-04-23T20:02:33Z</dcterms:created>
  <dcterms:modified xsi:type="dcterms:W3CDTF">2023-07-24T19:51:49Z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0x010100F3F30E3757AF094391C43966ABD436EC</vt:lpwstr>
  </property>
</Properties>
</file>