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2"/>
  </p:notesMasterIdLst>
  <p:sldIdLst>
    <p:sldId id="256" r:id="rId5"/>
    <p:sldId id="295" r:id="rId6"/>
    <p:sldId id="296" r:id="rId7"/>
    <p:sldId id="297" r:id="rId8"/>
    <p:sldId id="298" r:id="rId9"/>
    <p:sldId id="281" r:id="rId10"/>
    <p:sldId id="292" r:id="rId11"/>
    <p:sldId id="283" r:id="rId12"/>
    <p:sldId id="284" r:id="rId13"/>
    <p:sldId id="270" r:id="rId14"/>
    <p:sldId id="276" r:id="rId15"/>
    <p:sldId id="286" r:id="rId16"/>
    <p:sldId id="268" r:id="rId17"/>
    <p:sldId id="289" r:id="rId18"/>
    <p:sldId id="280" r:id="rId19"/>
    <p:sldId id="300" r:id="rId20"/>
    <p:sldId id="29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5" d="100"/>
          <a:sy n="75" d="100"/>
        </p:scale>
        <p:origin x="8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15D049-C614-4BC2-832C-909A3276F9BF}" type="datetimeFigureOut">
              <a:rPr lang="en-US" smtClean="0"/>
              <a:t>9/13/2023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2B8D46-44BA-4EB4-BF2F-C27516FFEE5D}" type="slidenum">
              <a:rPr lang="en-US" smtClean="0"/>
              <a:t>‹#›</a:t>
            </a:fld>
            <a:endParaRPr lang="en-US"/>
          </a:p>
        </p:txBody>
      </p:sp>
    </p:spTree>
    <p:extLst>
      <p:ext uri="{BB962C8B-B14F-4D97-AF65-F5344CB8AC3E}">
        <p14:creationId xmlns:p14="http://schemas.microsoft.com/office/powerpoint/2010/main" val="2146179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C2B8D46-44BA-4EB4-BF2F-C27516FFEE5D}" type="slidenum">
              <a:rPr lang="en-US" smtClean="0"/>
              <a:t>1</a:t>
            </a:fld>
            <a:endParaRPr lang="en-US"/>
          </a:p>
        </p:txBody>
      </p:sp>
    </p:spTree>
    <p:extLst>
      <p:ext uri="{BB962C8B-B14F-4D97-AF65-F5344CB8AC3E}">
        <p14:creationId xmlns:p14="http://schemas.microsoft.com/office/powerpoint/2010/main" val="2562299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4AF28F-D73A-45EE-AB2B-2B174923560E}" type="datetime1">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2ED961A-2BEC-488B-B8A2-AC3719786CEF}" type="slidenum">
              <a:rPr lang="en-US" smtClean="0"/>
              <a:t>‹#›</a:t>
            </a:fld>
            <a:endParaRPr lang="en-US"/>
          </a:p>
        </p:txBody>
      </p:sp>
    </p:spTree>
    <p:extLst>
      <p:ext uri="{BB962C8B-B14F-4D97-AF65-F5344CB8AC3E}">
        <p14:creationId xmlns:p14="http://schemas.microsoft.com/office/powerpoint/2010/main" val="170782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D3323B-4D9D-41C4-B709-E059E0DB6261}" type="datetime1">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2ED961A-2BEC-488B-B8A2-AC3719786CEF}" type="slidenum">
              <a:rPr lang="en-US" smtClean="0"/>
              <a:t>‹#›</a:t>
            </a:fld>
            <a:endParaRPr lang="en-US"/>
          </a:p>
        </p:txBody>
      </p:sp>
    </p:spTree>
    <p:extLst>
      <p:ext uri="{BB962C8B-B14F-4D97-AF65-F5344CB8AC3E}">
        <p14:creationId xmlns:p14="http://schemas.microsoft.com/office/powerpoint/2010/main" val="170651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327920-F46F-4BF9-BECD-48A3FDC46B5B}" type="datetime1">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2ED961A-2BEC-488B-B8A2-AC3719786CE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87233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8ECEC15E-34D8-4179-A379-0DCDD3A7BE19}" type="datetime1">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2ED961A-2BEC-488B-B8A2-AC3719786CEF}" type="slidenum">
              <a:rPr lang="en-US" smtClean="0"/>
              <a:t>‹#›</a:t>
            </a:fld>
            <a:endParaRPr lang="en-US"/>
          </a:p>
        </p:txBody>
      </p:sp>
    </p:spTree>
    <p:extLst>
      <p:ext uri="{BB962C8B-B14F-4D97-AF65-F5344CB8AC3E}">
        <p14:creationId xmlns:p14="http://schemas.microsoft.com/office/powerpoint/2010/main" val="522273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CAA57A8-CE40-417B-ABEE-06ED8E8D9F60}" type="datetime1">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2ED961A-2BEC-488B-B8A2-AC3719786CE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6520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65749B0-5F6D-4D2C-99C0-E3C245655B0F}" type="datetime1">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2ED961A-2BEC-488B-B8A2-AC3719786CEF}" type="slidenum">
              <a:rPr lang="en-US" smtClean="0"/>
              <a:t>‹#›</a:t>
            </a:fld>
            <a:endParaRPr lang="en-US"/>
          </a:p>
        </p:txBody>
      </p:sp>
    </p:spTree>
    <p:extLst>
      <p:ext uri="{BB962C8B-B14F-4D97-AF65-F5344CB8AC3E}">
        <p14:creationId xmlns:p14="http://schemas.microsoft.com/office/powerpoint/2010/main" val="1574352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FA8524-3177-4F55-89FD-69596D0C6E5C}" type="datetime1">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ED961A-2BEC-488B-B8A2-AC3719786CEF}" type="slidenum">
              <a:rPr lang="en-US" smtClean="0"/>
              <a:t>‹#›</a:t>
            </a:fld>
            <a:endParaRPr lang="en-US"/>
          </a:p>
        </p:txBody>
      </p:sp>
    </p:spTree>
    <p:extLst>
      <p:ext uri="{BB962C8B-B14F-4D97-AF65-F5344CB8AC3E}">
        <p14:creationId xmlns:p14="http://schemas.microsoft.com/office/powerpoint/2010/main" val="1974899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3110FC-2FF2-4A7B-A6FD-D76C68EFC6BD}" type="datetime1">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ED961A-2BEC-488B-B8A2-AC3719786CEF}" type="slidenum">
              <a:rPr lang="en-US" smtClean="0"/>
              <a:t>‹#›</a:t>
            </a:fld>
            <a:endParaRPr lang="en-US"/>
          </a:p>
        </p:txBody>
      </p:sp>
    </p:spTree>
    <p:extLst>
      <p:ext uri="{BB962C8B-B14F-4D97-AF65-F5344CB8AC3E}">
        <p14:creationId xmlns:p14="http://schemas.microsoft.com/office/powerpoint/2010/main" val="1676302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4C4ED1-E7E8-4C14-9964-74FE3A77C706}" type="datetime1">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ED961A-2BEC-488B-B8A2-AC3719786CEF}" type="slidenum">
              <a:rPr lang="en-US" smtClean="0"/>
              <a:t>‹#›</a:t>
            </a:fld>
            <a:endParaRPr lang="en-US"/>
          </a:p>
        </p:txBody>
      </p:sp>
    </p:spTree>
    <p:extLst>
      <p:ext uri="{BB962C8B-B14F-4D97-AF65-F5344CB8AC3E}">
        <p14:creationId xmlns:p14="http://schemas.microsoft.com/office/powerpoint/2010/main" val="2129599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A10AB3-DB4F-4A75-B3D3-F5FF7C19AE32}" type="datetime1">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2ED961A-2BEC-488B-B8A2-AC3719786CEF}" type="slidenum">
              <a:rPr lang="en-US" smtClean="0"/>
              <a:t>‹#›</a:t>
            </a:fld>
            <a:endParaRPr lang="en-US"/>
          </a:p>
        </p:txBody>
      </p:sp>
    </p:spTree>
    <p:extLst>
      <p:ext uri="{BB962C8B-B14F-4D97-AF65-F5344CB8AC3E}">
        <p14:creationId xmlns:p14="http://schemas.microsoft.com/office/powerpoint/2010/main" val="233047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DC29F5-7342-48D8-B537-9BECBC382A83}" type="datetime1">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2ED961A-2BEC-488B-B8A2-AC3719786CEF}" type="slidenum">
              <a:rPr lang="en-US" smtClean="0"/>
              <a:t>‹#›</a:t>
            </a:fld>
            <a:endParaRPr lang="en-US"/>
          </a:p>
        </p:txBody>
      </p:sp>
    </p:spTree>
    <p:extLst>
      <p:ext uri="{BB962C8B-B14F-4D97-AF65-F5344CB8AC3E}">
        <p14:creationId xmlns:p14="http://schemas.microsoft.com/office/powerpoint/2010/main" val="1469896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26B5E9-901D-44A0-A7C8-B926E3E3A977}" type="datetime1">
              <a:rPr lang="en-US" smtClean="0"/>
              <a:t>9/13/2023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2ED961A-2BEC-488B-B8A2-AC3719786CEF}" type="slidenum">
              <a:rPr lang="en-US" smtClean="0"/>
              <a:t>‹#›</a:t>
            </a:fld>
            <a:endParaRPr lang="en-US"/>
          </a:p>
        </p:txBody>
      </p:sp>
    </p:spTree>
    <p:extLst>
      <p:ext uri="{BB962C8B-B14F-4D97-AF65-F5344CB8AC3E}">
        <p14:creationId xmlns:p14="http://schemas.microsoft.com/office/powerpoint/2010/main" val="2542610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225962-C82A-42CF-A917-4CCFB366330A}" type="datetime1">
              <a:rPr lang="en-US" smtClean="0"/>
              <a:t>9/13/2023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2ED961A-2BEC-488B-B8A2-AC3719786CEF}" type="slidenum">
              <a:rPr lang="en-US" smtClean="0"/>
              <a:t>‹#›</a:t>
            </a:fld>
            <a:endParaRPr lang="en-US"/>
          </a:p>
        </p:txBody>
      </p:sp>
    </p:spTree>
    <p:extLst>
      <p:ext uri="{BB962C8B-B14F-4D97-AF65-F5344CB8AC3E}">
        <p14:creationId xmlns:p14="http://schemas.microsoft.com/office/powerpoint/2010/main" val="4051058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77476-108F-4C7E-A9C9-E000EDDBA914}" type="datetime1">
              <a:rPr lang="en-US" smtClean="0"/>
              <a:t>9/13/2023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2ED961A-2BEC-488B-B8A2-AC3719786CEF}" type="slidenum">
              <a:rPr lang="en-US" smtClean="0"/>
              <a:t>‹#›</a:t>
            </a:fld>
            <a:endParaRPr lang="en-US"/>
          </a:p>
        </p:txBody>
      </p:sp>
    </p:spTree>
    <p:extLst>
      <p:ext uri="{BB962C8B-B14F-4D97-AF65-F5344CB8AC3E}">
        <p14:creationId xmlns:p14="http://schemas.microsoft.com/office/powerpoint/2010/main" val="2100562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CC67E9-5EB4-4FA8-8AD6-AC72FD8BC414}" type="datetime1">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2ED961A-2BEC-488B-B8A2-AC3719786CEF}" type="slidenum">
              <a:rPr lang="en-US" smtClean="0"/>
              <a:t>‹#›</a:t>
            </a:fld>
            <a:endParaRPr lang="en-US"/>
          </a:p>
        </p:txBody>
      </p:sp>
    </p:spTree>
    <p:extLst>
      <p:ext uri="{BB962C8B-B14F-4D97-AF65-F5344CB8AC3E}">
        <p14:creationId xmlns:p14="http://schemas.microsoft.com/office/powerpoint/2010/main" val="122335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D38E75-DEC0-47E1-B4CB-1D041C802796}" type="datetime1">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2ED961A-2BEC-488B-B8A2-AC3719786CEF}" type="slidenum">
              <a:rPr lang="en-US" smtClean="0"/>
              <a:t>‹#›</a:t>
            </a:fld>
            <a:endParaRPr lang="en-US"/>
          </a:p>
        </p:txBody>
      </p:sp>
    </p:spTree>
    <p:extLst>
      <p:ext uri="{BB962C8B-B14F-4D97-AF65-F5344CB8AC3E}">
        <p14:creationId xmlns:p14="http://schemas.microsoft.com/office/powerpoint/2010/main" val="2061826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2901DF5-F7CA-4D86-B470-BD418BF98A90}" type="datetime1">
              <a:rPr lang="en-US" smtClean="0"/>
              <a:t>9/13/2023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2ED961A-2BEC-488B-B8A2-AC3719786CEF}" type="slidenum">
              <a:rPr lang="en-US" smtClean="0"/>
              <a:t>‹#›</a:t>
            </a:fld>
            <a:endParaRPr lang="en-US"/>
          </a:p>
        </p:txBody>
      </p:sp>
    </p:spTree>
    <p:extLst>
      <p:ext uri="{BB962C8B-B14F-4D97-AF65-F5344CB8AC3E}">
        <p14:creationId xmlns:p14="http://schemas.microsoft.com/office/powerpoint/2010/main" val="26741777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fns.usda.gov/snap/ABAWD/waiver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ABAWD Part 2</a:t>
            </a:r>
          </a:p>
        </p:txBody>
      </p:sp>
      <p:sp>
        <p:nvSpPr>
          <p:cNvPr id="3" name="Subtitle 2"/>
          <p:cNvSpPr>
            <a:spLocks noGrp="1"/>
          </p:cNvSpPr>
          <p:nvPr>
            <p:ph type="subTitle" idx="1"/>
          </p:nvPr>
        </p:nvSpPr>
        <p:spPr/>
        <p:txBody>
          <a:bodyPr/>
          <a:lstStyle/>
          <a:p>
            <a:r>
              <a:rPr lang="en-US"/>
              <a:t>09/14/23</a:t>
            </a:r>
            <a:endParaRPr lang="en-US" dirty="0"/>
          </a:p>
        </p:txBody>
      </p:sp>
      <p:sp>
        <p:nvSpPr>
          <p:cNvPr id="4" name="Date Placeholder 3"/>
          <p:cNvSpPr>
            <a:spLocks noGrp="1"/>
          </p:cNvSpPr>
          <p:nvPr>
            <p:ph type="dt" sz="half" idx="10"/>
          </p:nvPr>
        </p:nvSpPr>
        <p:spPr/>
        <p:txBody>
          <a:bodyPr/>
          <a:lstStyle/>
          <a:p>
            <a:fld id="{7719C490-FB8B-460F-ADC8-55DA91BFEE41}" type="datetime1">
              <a:rPr lang="en-US" smtClean="0"/>
              <a:t>9/13/2023</a:t>
            </a:fld>
            <a:endParaRPr lang="en-US"/>
          </a:p>
        </p:txBody>
      </p:sp>
      <p:sp>
        <p:nvSpPr>
          <p:cNvPr id="5" name="Slide Number Placeholder 4"/>
          <p:cNvSpPr>
            <a:spLocks noGrp="1"/>
          </p:cNvSpPr>
          <p:nvPr>
            <p:ph type="sldNum" sz="quarter" idx="12"/>
          </p:nvPr>
        </p:nvSpPr>
        <p:spPr/>
        <p:txBody>
          <a:bodyPr/>
          <a:lstStyle/>
          <a:p>
            <a:fld id="{32ED961A-2BEC-488B-B8A2-AC3719786CEF}" type="slidenum">
              <a:rPr lang="en-US" smtClean="0"/>
              <a:t>1</a:t>
            </a:fld>
            <a:endParaRPr lang="en-US"/>
          </a:p>
        </p:txBody>
      </p:sp>
    </p:spTree>
    <p:extLst>
      <p:ext uri="{BB962C8B-B14F-4D97-AF65-F5344CB8AC3E}">
        <p14:creationId xmlns:p14="http://schemas.microsoft.com/office/powerpoint/2010/main" val="2863176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1225" y="624110"/>
            <a:ext cx="9783388" cy="795899"/>
          </a:xfrm>
        </p:spPr>
        <p:txBody>
          <a:bodyPr/>
          <a:lstStyle/>
          <a:p>
            <a:r>
              <a:rPr lang="en-US" dirty="0"/>
              <a:t>The Three-Year Period</a:t>
            </a:r>
          </a:p>
        </p:txBody>
      </p:sp>
      <p:sp>
        <p:nvSpPr>
          <p:cNvPr id="3" name="Content Placeholder 2"/>
          <p:cNvSpPr>
            <a:spLocks noGrp="1"/>
          </p:cNvSpPr>
          <p:nvPr>
            <p:ph idx="1"/>
          </p:nvPr>
        </p:nvSpPr>
        <p:spPr>
          <a:xfrm>
            <a:off x="1721225" y="1753496"/>
            <a:ext cx="9783387" cy="5104504"/>
          </a:xfrm>
        </p:spPr>
        <p:txBody>
          <a:bodyPr>
            <a:normAutofit/>
          </a:bodyPr>
          <a:lstStyle/>
          <a:p>
            <a:r>
              <a:rPr lang="en-US" dirty="0"/>
              <a:t>There is a fixed, statewide time limit clock for the three-year period</a:t>
            </a:r>
          </a:p>
          <a:p>
            <a:r>
              <a:rPr lang="en-US" dirty="0"/>
              <a:t>The three-year clock starts and ends on the same dates for all relevant individuals, regardless of when eligibility began or when they accrued time-limited benefit months</a:t>
            </a:r>
          </a:p>
          <a:p>
            <a:r>
              <a:rPr lang="en-US" dirty="0"/>
              <a:t>When a new three-year period starts, individuals that have TLBs will have their count reset to zero and a new three-year period will start</a:t>
            </a:r>
          </a:p>
          <a:p>
            <a:endParaRPr lang="en-US" dirty="0"/>
          </a:p>
        </p:txBody>
      </p:sp>
      <p:sp>
        <p:nvSpPr>
          <p:cNvPr id="4" name="Date Placeholder 3"/>
          <p:cNvSpPr>
            <a:spLocks noGrp="1"/>
          </p:cNvSpPr>
          <p:nvPr>
            <p:ph type="dt" sz="half" idx="10"/>
          </p:nvPr>
        </p:nvSpPr>
        <p:spPr/>
        <p:txBody>
          <a:bodyPr/>
          <a:lstStyle/>
          <a:p>
            <a:fld id="{6A08749A-9CAF-431C-865A-31CF97E283AE}" type="datetime1">
              <a:rPr lang="en-US" smtClean="0"/>
              <a:t>9/13/2023</a:t>
            </a:fld>
            <a:endParaRPr lang="en-US"/>
          </a:p>
        </p:txBody>
      </p:sp>
      <p:sp>
        <p:nvSpPr>
          <p:cNvPr id="5" name="Slide Number Placeholder 4"/>
          <p:cNvSpPr>
            <a:spLocks noGrp="1"/>
          </p:cNvSpPr>
          <p:nvPr>
            <p:ph type="sldNum" sz="quarter" idx="12"/>
          </p:nvPr>
        </p:nvSpPr>
        <p:spPr/>
        <p:txBody>
          <a:bodyPr/>
          <a:lstStyle/>
          <a:p>
            <a:fld id="{32ED961A-2BEC-488B-B8A2-AC3719786CEF}" type="slidenum">
              <a:rPr lang="en-US" smtClean="0"/>
              <a:t>10</a:t>
            </a:fld>
            <a:endParaRPr lang="en-US"/>
          </a:p>
        </p:txBody>
      </p:sp>
      <p:pic>
        <p:nvPicPr>
          <p:cNvPr id="7" name="Picture 6">
            <a:extLst>
              <a:ext uri="{FF2B5EF4-FFF2-40B4-BE49-F238E27FC236}">
                <a16:creationId xmlns:a16="http://schemas.microsoft.com/office/drawing/2014/main" id="{0FFB3E10-107A-65CF-4355-E13AAFE72D78}"/>
              </a:ext>
            </a:extLst>
          </p:cNvPr>
          <p:cNvPicPr>
            <a:picLocks noChangeAspect="1"/>
          </p:cNvPicPr>
          <p:nvPr/>
        </p:nvPicPr>
        <p:blipFill>
          <a:blip r:embed="rId2"/>
          <a:stretch>
            <a:fillRect/>
          </a:stretch>
        </p:blipFill>
        <p:spPr>
          <a:xfrm>
            <a:off x="1721225" y="4077260"/>
            <a:ext cx="10134600" cy="2238375"/>
          </a:xfrm>
          <a:prstGeom prst="rect">
            <a:avLst/>
          </a:prstGeom>
        </p:spPr>
      </p:pic>
    </p:spTree>
    <p:extLst>
      <p:ext uri="{BB962C8B-B14F-4D97-AF65-F5344CB8AC3E}">
        <p14:creationId xmlns:p14="http://schemas.microsoft.com/office/powerpoint/2010/main" val="4216229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1225" y="624110"/>
            <a:ext cx="9783388" cy="795899"/>
          </a:xfrm>
        </p:spPr>
        <p:txBody>
          <a:bodyPr/>
          <a:lstStyle/>
          <a:p>
            <a:r>
              <a:rPr lang="en-US" dirty="0"/>
              <a:t>CWW FS Clock</a:t>
            </a:r>
          </a:p>
        </p:txBody>
      </p:sp>
      <p:sp>
        <p:nvSpPr>
          <p:cNvPr id="7" name="TextBox 6"/>
          <p:cNvSpPr txBox="1"/>
          <p:nvPr/>
        </p:nvSpPr>
        <p:spPr>
          <a:xfrm>
            <a:off x="2528047" y="2205150"/>
            <a:ext cx="2151529" cy="646331"/>
          </a:xfrm>
          <a:prstGeom prst="rect">
            <a:avLst/>
          </a:prstGeom>
          <a:noFill/>
        </p:spPr>
        <p:txBody>
          <a:bodyPr wrap="square" rtlCol="0">
            <a:spAutoFit/>
          </a:bodyPr>
          <a:lstStyle/>
          <a:p>
            <a:r>
              <a:rPr lang="en-US" dirty="0"/>
              <a:t>Clock start and end months</a:t>
            </a:r>
          </a:p>
        </p:txBody>
      </p:sp>
      <p:cxnSp>
        <p:nvCxnSpPr>
          <p:cNvPr id="10" name="Straight Arrow Connector 9"/>
          <p:cNvCxnSpPr/>
          <p:nvPr/>
        </p:nvCxnSpPr>
        <p:spPr>
          <a:xfrm flipV="1">
            <a:off x="4120179" y="2528047"/>
            <a:ext cx="1043492" cy="8606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2379784" y="3174378"/>
            <a:ext cx="2022439" cy="369332"/>
          </a:xfrm>
          <a:prstGeom prst="rect">
            <a:avLst/>
          </a:prstGeom>
          <a:noFill/>
        </p:spPr>
        <p:txBody>
          <a:bodyPr wrap="square" rtlCol="0">
            <a:spAutoFit/>
          </a:bodyPr>
          <a:lstStyle/>
          <a:p>
            <a:r>
              <a:rPr lang="en-US" dirty="0"/>
              <a:t>TLB months used</a:t>
            </a:r>
          </a:p>
        </p:txBody>
      </p:sp>
      <p:cxnSp>
        <p:nvCxnSpPr>
          <p:cNvPr id="14" name="Straight Arrow Connector 13"/>
          <p:cNvCxnSpPr>
            <a:stCxn id="12" idx="3"/>
          </p:cNvCxnSpPr>
          <p:nvPr/>
        </p:nvCxnSpPr>
        <p:spPr>
          <a:xfrm flipV="1">
            <a:off x="4402223" y="3174378"/>
            <a:ext cx="761448" cy="18466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2786231" y="4141694"/>
            <a:ext cx="1615992" cy="1200329"/>
          </a:xfrm>
          <a:prstGeom prst="rect">
            <a:avLst/>
          </a:prstGeom>
          <a:noFill/>
        </p:spPr>
        <p:txBody>
          <a:bodyPr wrap="square" rtlCol="0">
            <a:spAutoFit/>
          </a:bodyPr>
          <a:lstStyle/>
          <a:p>
            <a:r>
              <a:rPr lang="en-US" dirty="0"/>
              <a:t>Clock Information and Benefit Months</a:t>
            </a:r>
          </a:p>
        </p:txBody>
      </p:sp>
      <p:cxnSp>
        <p:nvCxnSpPr>
          <p:cNvPr id="17" name="Straight Arrow Connector 16"/>
          <p:cNvCxnSpPr/>
          <p:nvPr/>
        </p:nvCxnSpPr>
        <p:spPr>
          <a:xfrm flipV="1">
            <a:off x="4303059" y="3959519"/>
            <a:ext cx="860612" cy="64633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 name="Date Placeholder 2"/>
          <p:cNvSpPr>
            <a:spLocks noGrp="1"/>
          </p:cNvSpPr>
          <p:nvPr>
            <p:ph type="dt" sz="half" idx="10"/>
          </p:nvPr>
        </p:nvSpPr>
        <p:spPr/>
        <p:txBody>
          <a:bodyPr/>
          <a:lstStyle/>
          <a:p>
            <a:fld id="{44D61FD7-7651-4ED4-BAA1-9CBEC132EC3D}" type="datetime1">
              <a:rPr lang="en-US" smtClean="0"/>
              <a:t>9/13/2023</a:t>
            </a:fld>
            <a:endParaRPr lang="en-US"/>
          </a:p>
        </p:txBody>
      </p:sp>
      <p:sp>
        <p:nvSpPr>
          <p:cNvPr id="4" name="Slide Number Placeholder 3"/>
          <p:cNvSpPr>
            <a:spLocks noGrp="1"/>
          </p:cNvSpPr>
          <p:nvPr>
            <p:ph type="sldNum" sz="quarter" idx="12"/>
          </p:nvPr>
        </p:nvSpPr>
        <p:spPr/>
        <p:txBody>
          <a:bodyPr/>
          <a:lstStyle/>
          <a:p>
            <a:fld id="{32ED961A-2BEC-488B-B8A2-AC3719786CEF}" type="slidenum">
              <a:rPr lang="en-US" smtClean="0"/>
              <a:t>11</a:t>
            </a:fld>
            <a:endParaRPr lang="en-US"/>
          </a:p>
        </p:txBody>
      </p:sp>
      <p:sp>
        <p:nvSpPr>
          <p:cNvPr id="11" name="Rectangle 10"/>
          <p:cNvSpPr/>
          <p:nvPr/>
        </p:nvSpPr>
        <p:spPr>
          <a:xfrm>
            <a:off x="6497619" y="1742739"/>
            <a:ext cx="1097280" cy="36576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FA13CCAD-A1F5-9918-6E4E-48611600D154}"/>
              </a:ext>
            </a:extLst>
          </p:cNvPr>
          <p:cNvPicPr>
            <a:picLocks noChangeAspect="1"/>
          </p:cNvPicPr>
          <p:nvPr/>
        </p:nvPicPr>
        <p:blipFill>
          <a:blip r:embed="rId2"/>
          <a:stretch>
            <a:fillRect/>
          </a:stretch>
        </p:blipFill>
        <p:spPr>
          <a:xfrm>
            <a:off x="5498055" y="1401204"/>
            <a:ext cx="6553200" cy="4619625"/>
          </a:xfrm>
          <a:prstGeom prst="rect">
            <a:avLst/>
          </a:prstGeom>
        </p:spPr>
      </p:pic>
    </p:spTree>
    <p:extLst>
      <p:ext uri="{BB962C8B-B14F-4D97-AF65-F5344CB8AC3E}">
        <p14:creationId xmlns:p14="http://schemas.microsoft.com/office/powerpoint/2010/main" val="1286889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A46F8-F7D6-5D80-3239-744BC5200629}"/>
              </a:ext>
            </a:extLst>
          </p:cNvPr>
          <p:cNvSpPr>
            <a:spLocks noGrp="1"/>
          </p:cNvSpPr>
          <p:nvPr>
            <p:ph type="title"/>
          </p:nvPr>
        </p:nvSpPr>
        <p:spPr/>
        <p:txBody>
          <a:bodyPr/>
          <a:lstStyle/>
          <a:p>
            <a:r>
              <a:rPr lang="en-US" dirty="0"/>
              <a:t>Changes to the FS Clock</a:t>
            </a:r>
          </a:p>
        </p:txBody>
      </p:sp>
      <p:sp>
        <p:nvSpPr>
          <p:cNvPr id="3" name="Content Placeholder 2">
            <a:extLst>
              <a:ext uri="{FF2B5EF4-FFF2-40B4-BE49-F238E27FC236}">
                <a16:creationId xmlns:a16="http://schemas.microsoft.com/office/drawing/2014/main" id="{A9F71C3A-DFD2-2F9A-295A-3AD4AE945822}"/>
              </a:ext>
            </a:extLst>
          </p:cNvPr>
          <p:cNvSpPr>
            <a:spLocks noGrp="1"/>
          </p:cNvSpPr>
          <p:nvPr>
            <p:ph idx="1"/>
          </p:nvPr>
        </p:nvSpPr>
        <p:spPr>
          <a:xfrm>
            <a:off x="2589212" y="1678193"/>
            <a:ext cx="8915400" cy="4233029"/>
          </a:xfrm>
        </p:spPr>
        <p:txBody>
          <a:bodyPr>
            <a:normAutofit fontScale="92500" lnSpcReduction="10000"/>
          </a:bodyPr>
          <a:lstStyle/>
          <a:p>
            <a:pPr algn="l">
              <a:spcBef>
                <a:spcPts val="0"/>
              </a:spcBef>
              <a:spcAft>
                <a:spcPts val="500"/>
              </a:spcAft>
            </a:pPr>
            <a:r>
              <a:rPr lang="en-US" b="0" i="0" u="none" strike="noStrike" dirty="0">
                <a:solidFill>
                  <a:srgbClr val="000000"/>
                </a:solidFill>
                <a:effectLst/>
              </a:rPr>
              <a:t>Updates to the FS Clock may occur in any of the following scenarios:</a:t>
            </a:r>
          </a:p>
          <a:p>
            <a:pPr lvl="1">
              <a:buFont typeface="Arial" panose="020B0604020202020204" pitchFamily="34" charset="0"/>
              <a:buChar char="•"/>
            </a:pPr>
            <a:r>
              <a:rPr lang="en-US" b="0" i="0" dirty="0">
                <a:solidFill>
                  <a:srgbClr val="000000"/>
                </a:solidFill>
                <a:effectLst/>
              </a:rPr>
              <a:t>Eligibility is run and confirmed by a worker for the recurring or current month</a:t>
            </a:r>
          </a:p>
          <a:p>
            <a:pPr lvl="1">
              <a:buFont typeface="Arial" panose="020B0604020202020204" pitchFamily="34" charset="0"/>
              <a:buChar char="•"/>
            </a:pPr>
            <a:r>
              <a:rPr lang="en-US" b="0" i="0" dirty="0">
                <a:solidFill>
                  <a:srgbClr val="000000"/>
                </a:solidFill>
                <a:effectLst/>
              </a:rPr>
              <a:t>A batch job runs on the second Saturday of the month to collect information from the Track Participation and Good Cause page’s “Work Requirement Met?” field</a:t>
            </a:r>
          </a:p>
          <a:p>
            <a:pPr lvl="1">
              <a:buFont typeface="Arial" panose="020B0604020202020204" pitchFamily="34" charset="0"/>
              <a:buChar char="•"/>
            </a:pPr>
            <a:r>
              <a:rPr lang="en-US" b="0" i="0" dirty="0">
                <a:solidFill>
                  <a:srgbClr val="000000"/>
                </a:solidFill>
                <a:effectLst/>
              </a:rPr>
              <a:t>A batch job runs on adverse action to collect information from the Track Participation and Good Cause page’s “Anticipated to Meet Work Requirements?” field</a:t>
            </a:r>
          </a:p>
          <a:p>
            <a:pPr lvl="1">
              <a:buFont typeface="Arial" panose="020B0604020202020204" pitchFamily="34" charset="0"/>
              <a:buChar char="•"/>
            </a:pPr>
            <a:r>
              <a:rPr lang="en-US" b="0" i="0" dirty="0">
                <a:solidFill>
                  <a:srgbClr val="000000"/>
                </a:solidFill>
                <a:effectLst/>
              </a:rPr>
              <a:t>Eligibility is run and confirmed in the adverse action batch run</a:t>
            </a:r>
          </a:p>
          <a:p>
            <a:pPr algn="l">
              <a:spcBef>
                <a:spcPts val="0"/>
              </a:spcBef>
              <a:spcAft>
                <a:spcPts val="500"/>
              </a:spcAft>
            </a:pPr>
            <a:r>
              <a:rPr lang="en-US" b="0" i="0" u="none" strike="noStrike" dirty="0">
                <a:solidFill>
                  <a:srgbClr val="000000"/>
                </a:solidFill>
                <a:effectLst/>
              </a:rPr>
              <a:t>The TLB months and other system statuses may frequently change due to changes in FoodShare eligibility, ABAWD status, and FSET participation</a:t>
            </a:r>
          </a:p>
          <a:p>
            <a:pPr algn="l">
              <a:spcBef>
                <a:spcPts val="0"/>
              </a:spcBef>
              <a:spcAft>
                <a:spcPts val="500"/>
              </a:spcAft>
            </a:pPr>
            <a:r>
              <a:rPr lang="en-US" b="0" i="0" u="none" strike="noStrike" dirty="0">
                <a:solidFill>
                  <a:srgbClr val="000000"/>
                </a:solidFill>
                <a:effectLst/>
              </a:rPr>
              <a:t>Because FoodShare eligibility is confirmed prospectively and FSET participation is tracked retroactively, the FS Clock sometimes displays placeholder statuses, such as Time-Limited Benefit or To Be Determined, which may be updated by the system or worker if the person is later found to be exempt, not meeting the FS work requirement, participating in FSET, or in certain circumstances, ineligible</a:t>
            </a:r>
          </a:p>
          <a:p>
            <a:pPr marL="0" indent="0">
              <a:buNone/>
            </a:pPr>
            <a:endParaRPr lang="en-US" dirty="0"/>
          </a:p>
        </p:txBody>
      </p:sp>
      <p:sp>
        <p:nvSpPr>
          <p:cNvPr id="4" name="Date Placeholder 3">
            <a:extLst>
              <a:ext uri="{FF2B5EF4-FFF2-40B4-BE49-F238E27FC236}">
                <a16:creationId xmlns:a16="http://schemas.microsoft.com/office/drawing/2014/main" id="{081B6A15-03CB-B45C-55EC-16F9628C6C40}"/>
              </a:ext>
            </a:extLst>
          </p:cNvPr>
          <p:cNvSpPr>
            <a:spLocks noGrp="1"/>
          </p:cNvSpPr>
          <p:nvPr>
            <p:ph type="dt" sz="half" idx="10"/>
          </p:nvPr>
        </p:nvSpPr>
        <p:spPr/>
        <p:txBody>
          <a:bodyPr/>
          <a:lstStyle/>
          <a:p>
            <a:fld id="{044C4ED1-E7E8-4C14-9964-74FE3A77C706}" type="datetime1">
              <a:rPr lang="en-US" smtClean="0"/>
              <a:t>9/13/2023</a:t>
            </a:fld>
            <a:endParaRPr lang="en-US"/>
          </a:p>
        </p:txBody>
      </p:sp>
      <p:sp>
        <p:nvSpPr>
          <p:cNvPr id="5" name="Slide Number Placeholder 4">
            <a:extLst>
              <a:ext uri="{FF2B5EF4-FFF2-40B4-BE49-F238E27FC236}">
                <a16:creationId xmlns:a16="http://schemas.microsoft.com/office/drawing/2014/main" id="{CCD6464A-8227-F852-84A2-E7C1E1F421A4}"/>
              </a:ext>
            </a:extLst>
          </p:cNvPr>
          <p:cNvSpPr>
            <a:spLocks noGrp="1"/>
          </p:cNvSpPr>
          <p:nvPr>
            <p:ph type="sldNum" sz="quarter" idx="12"/>
          </p:nvPr>
        </p:nvSpPr>
        <p:spPr/>
        <p:txBody>
          <a:bodyPr/>
          <a:lstStyle/>
          <a:p>
            <a:fld id="{32ED961A-2BEC-488B-B8A2-AC3719786CEF}" type="slidenum">
              <a:rPr lang="en-US" smtClean="0"/>
              <a:t>12</a:t>
            </a:fld>
            <a:endParaRPr lang="en-US"/>
          </a:p>
        </p:txBody>
      </p:sp>
    </p:spTree>
    <p:extLst>
      <p:ext uri="{BB962C8B-B14F-4D97-AF65-F5344CB8AC3E}">
        <p14:creationId xmlns:p14="http://schemas.microsoft.com/office/powerpoint/2010/main" val="3961456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6527" y="624110"/>
            <a:ext cx="9708085" cy="709838"/>
          </a:xfrm>
        </p:spPr>
        <p:txBody>
          <a:bodyPr/>
          <a:lstStyle/>
          <a:p>
            <a:r>
              <a:rPr lang="en-US" dirty="0"/>
              <a:t>PIN Comments and FSET Referrals</a:t>
            </a:r>
          </a:p>
        </p:txBody>
      </p:sp>
      <p:sp>
        <p:nvSpPr>
          <p:cNvPr id="3" name="Content Placeholder 2"/>
          <p:cNvSpPr>
            <a:spLocks noGrp="1"/>
          </p:cNvSpPr>
          <p:nvPr>
            <p:ph idx="1"/>
          </p:nvPr>
        </p:nvSpPr>
        <p:spPr>
          <a:xfrm>
            <a:off x="1796527" y="1452282"/>
            <a:ext cx="9708085" cy="5131398"/>
          </a:xfrm>
        </p:spPr>
        <p:txBody>
          <a:bodyPr/>
          <a:lstStyle/>
          <a:p>
            <a:r>
              <a:rPr lang="en-US" dirty="0"/>
              <a:t>All comments entered by the FSET vendor will be made in the client’s PIN comments. To access these comments you will need to:</a:t>
            </a:r>
          </a:p>
          <a:p>
            <a:pPr marL="800100" lvl="1" indent="-342900">
              <a:buFont typeface="+mj-lt"/>
              <a:buAutoNum type="arabicPeriod"/>
            </a:pPr>
            <a:r>
              <a:rPr lang="en-US" dirty="0"/>
              <a:t>Enter the </a:t>
            </a:r>
            <a:r>
              <a:rPr lang="en-US" b="1" dirty="0"/>
              <a:t>PIN</a:t>
            </a:r>
            <a:r>
              <a:rPr lang="en-US" dirty="0"/>
              <a:t> number of the client in the quick select field and select </a:t>
            </a:r>
            <a:r>
              <a:rPr lang="en-US" b="1" dirty="0"/>
              <a:t>GO</a:t>
            </a:r>
            <a:r>
              <a:rPr lang="en-US" dirty="0"/>
              <a:t>. </a:t>
            </a:r>
          </a:p>
          <a:p>
            <a:pPr marL="800100" lvl="1" indent="-342900">
              <a:buFont typeface="+mj-lt"/>
              <a:buAutoNum type="arabicPeriod"/>
            </a:pPr>
            <a:r>
              <a:rPr lang="en-US" dirty="0"/>
              <a:t>Once on the Individual Summary screen, select the radial button for </a:t>
            </a:r>
            <a:r>
              <a:rPr lang="en-US" b="1" dirty="0"/>
              <a:t>View PIN Comments </a:t>
            </a:r>
            <a:r>
              <a:rPr lang="en-US" dirty="0"/>
              <a:t>and select </a:t>
            </a:r>
            <a:r>
              <a:rPr lang="en-US" b="1" dirty="0"/>
              <a:t>NEXT</a:t>
            </a:r>
            <a:r>
              <a:rPr lang="en-US" dirty="0"/>
              <a:t>. This will take you to the PIN comments entered by the FSET vendor. </a:t>
            </a:r>
          </a:p>
          <a:p>
            <a:pPr marL="800100" lvl="1" indent="-342900">
              <a:buFont typeface="+mj-lt"/>
              <a:buAutoNum type="arabicPeriod"/>
            </a:pPr>
            <a:endParaRPr lang="en-US" dirty="0"/>
          </a:p>
          <a:p>
            <a:pPr marL="800100" lvl="1" indent="-342900">
              <a:buFont typeface="+mj-lt"/>
              <a:buAutoNum type="arabicPeriod"/>
            </a:pPr>
            <a:endParaRPr lang="en-US" dirty="0"/>
          </a:p>
          <a:p>
            <a:pPr marL="800100" lvl="1" indent="-342900">
              <a:buFont typeface="+mj-lt"/>
              <a:buAutoNum type="arabicPeriod"/>
            </a:pPr>
            <a:endParaRPr lang="en-US" dirty="0"/>
          </a:p>
          <a:p>
            <a:pPr marL="800100" lvl="1" indent="-342900">
              <a:buFont typeface="+mj-lt"/>
              <a:buAutoNum type="arabicPeriod"/>
            </a:pPr>
            <a:endParaRPr lang="en-US" dirty="0"/>
          </a:p>
          <a:p>
            <a:pPr marL="400050"/>
            <a:r>
              <a:rPr lang="en-US" dirty="0"/>
              <a:t>You may also search the FSET referrals by selecting the </a:t>
            </a:r>
            <a:r>
              <a:rPr lang="en-US" b="1" dirty="0"/>
              <a:t>View FSET Referrals </a:t>
            </a:r>
            <a:r>
              <a:rPr lang="en-US" dirty="0"/>
              <a:t>radial button on this same screen. You will then be able to view all referrals made to FSET for that specific customer. </a:t>
            </a:r>
          </a:p>
          <a:p>
            <a:pPr marL="57150" indent="0">
              <a:buNone/>
            </a:pPr>
            <a:endParaRPr lang="en-US" dirty="0"/>
          </a:p>
          <a:p>
            <a:pPr marL="57150" indent="0">
              <a:buNone/>
            </a:pPr>
            <a:endParaRPr lang="en-US" dirty="0"/>
          </a:p>
        </p:txBody>
      </p:sp>
      <p:pic>
        <p:nvPicPr>
          <p:cNvPr id="4" name="Picture 3"/>
          <p:cNvPicPr>
            <a:picLocks noChangeAspect="1"/>
          </p:cNvPicPr>
          <p:nvPr/>
        </p:nvPicPr>
        <p:blipFill rotWithShape="1">
          <a:blip r:embed="rId2"/>
          <a:srcRect l="14543" t="61804" r="15653" b="20000"/>
          <a:stretch/>
        </p:blipFill>
        <p:spPr>
          <a:xfrm>
            <a:off x="2345168" y="3130475"/>
            <a:ext cx="7659444" cy="1247888"/>
          </a:xfrm>
          <a:prstGeom prst="rect">
            <a:avLst/>
          </a:prstGeom>
          <a:ln>
            <a:noFill/>
          </a:ln>
          <a:effectLst>
            <a:outerShdw blurRad="190500" algn="tl" rotWithShape="0">
              <a:srgbClr val="000000">
                <a:alpha val="70000"/>
              </a:srgbClr>
            </a:outerShdw>
          </a:effectLst>
        </p:spPr>
      </p:pic>
      <p:pic>
        <p:nvPicPr>
          <p:cNvPr id="5" name="Picture 4"/>
          <p:cNvPicPr>
            <a:picLocks noChangeAspect="1"/>
          </p:cNvPicPr>
          <p:nvPr/>
        </p:nvPicPr>
        <p:blipFill rotWithShape="1">
          <a:blip r:embed="rId3"/>
          <a:srcRect l="14738" t="42196" r="13497" b="44471"/>
          <a:stretch/>
        </p:blipFill>
        <p:spPr>
          <a:xfrm>
            <a:off x="2237590" y="5599355"/>
            <a:ext cx="7874599" cy="914401"/>
          </a:xfrm>
          <a:prstGeom prst="rect">
            <a:avLst/>
          </a:prstGeom>
          <a:ln>
            <a:noFill/>
          </a:ln>
          <a:effectLst>
            <a:outerShdw blurRad="190500" algn="tl" rotWithShape="0">
              <a:srgbClr val="000000">
                <a:alpha val="70000"/>
              </a:srgbClr>
            </a:outerShdw>
          </a:effectLst>
        </p:spPr>
      </p:pic>
      <p:sp>
        <p:nvSpPr>
          <p:cNvPr id="6" name="Date Placeholder 5"/>
          <p:cNvSpPr>
            <a:spLocks noGrp="1"/>
          </p:cNvSpPr>
          <p:nvPr>
            <p:ph type="dt" sz="half" idx="10"/>
          </p:nvPr>
        </p:nvSpPr>
        <p:spPr/>
        <p:txBody>
          <a:bodyPr/>
          <a:lstStyle/>
          <a:p>
            <a:fld id="{BCBDA338-A8D9-485D-BEED-AE4FBC5FA521}" type="datetime1">
              <a:rPr lang="en-US" smtClean="0"/>
              <a:t>9/13/2023</a:t>
            </a:fld>
            <a:endParaRPr lang="en-US"/>
          </a:p>
        </p:txBody>
      </p:sp>
      <p:sp>
        <p:nvSpPr>
          <p:cNvPr id="7" name="Slide Number Placeholder 6"/>
          <p:cNvSpPr>
            <a:spLocks noGrp="1"/>
          </p:cNvSpPr>
          <p:nvPr>
            <p:ph type="sldNum" sz="quarter" idx="12"/>
          </p:nvPr>
        </p:nvSpPr>
        <p:spPr/>
        <p:txBody>
          <a:bodyPr/>
          <a:lstStyle/>
          <a:p>
            <a:fld id="{32ED961A-2BEC-488B-B8A2-AC3719786CEF}" type="slidenum">
              <a:rPr lang="en-US" smtClean="0"/>
              <a:t>13</a:t>
            </a:fld>
            <a:endParaRPr lang="en-US"/>
          </a:p>
        </p:txBody>
      </p:sp>
    </p:spTree>
    <p:extLst>
      <p:ext uri="{BB962C8B-B14F-4D97-AF65-F5344CB8AC3E}">
        <p14:creationId xmlns:p14="http://schemas.microsoft.com/office/powerpoint/2010/main" val="358336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84D2-BC33-5F55-36E7-A977052AEB5F}"/>
              </a:ext>
            </a:extLst>
          </p:cNvPr>
          <p:cNvSpPr>
            <a:spLocks noGrp="1"/>
          </p:cNvSpPr>
          <p:nvPr>
            <p:ph type="title"/>
          </p:nvPr>
        </p:nvSpPr>
        <p:spPr/>
        <p:txBody>
          <a:bodyPr/>
          <a:lstStyle/>
          <a:p>
            <a:r>
              <a:rPr lang="en-US" dirty="0"/>
              <a:t>Countable Months from Another State</a:t>
            </a:r>
          </a:p>
        </p:txBody>
      </p:sp>
      <p:sp>
        <p:nvSpPr>
          <p:cNvPr id="3" name="Content Placeholder 2">
            <a:extLst>
              <a:ext uri="{FF2B5EF4-FFF2-40B4-BE49-F238E27FC236}">
                <a16:creationId xmlns:a16="http://schemas.microsoft.com/office/drawing/2014/main" id="{49172003-7588-9EAA-381C-9A491190B7A6}"/>
              </a:ext>
            </a:extLst>
          </p:cNvPr>
          <p:cNvSpPr>
            <a:spLocks noGrp="1"/>
          </p:cNvSpPr>
          <p:nvPr>
            <p:ph idx="1"/>
          </p:nvPr>
        </p:nvSpPr>
        <p:spPr/>
        <p:txBody>
          <a:bodyPr>
            <a:normAutofit lnSpcReduction="10000"/>
          </a:bodyPr>
          <a:lstStyle/>
          <a:p>
            <a:r>
              <a:rPr lang="en-US" dirty="0"/>
              <a:t>The number of TLBs and additional months received in another state must be verified</a:t>
            </a:r>
          </a:p>
          <a:p>
            <a:r>
              <a:rPr lang="en-US" dirty="0"/>
              <a:t>TLB months and additional months in another state are countable months if received during Wisconsin’s current three-year fixed clock period</a:t>
            </a:r>
          </a:p>
          <a:p>
            <a:r>
              <a:rPr lang="en-US" dirty="0"/>
              <a:t>Verification of countable months in another state prior to certification must not delay processing of the application beyond regular timeliness processing standards</a:t>
            </a:r>
          </a:p>
          <a:p>
            <a:r>
              <a:rPr lang="en-US" dirty="0"/>
              <a:t>IM workers may use the link below to check if the other state was under a geographic waiver of the time limit of the work requirement for ABAWDs. If a state or geographic region is covered by a waiver, no countable months (TLBs) are applied to individuals residing in the covered area</a:t>
            </a:r>
          </a:p>
          <a:p>
            <a:pPr marL="0" indent="0">
              <a:buNone/>
            </a:pPr>
            <a:r>
              <a:rPr lang="en-US" dirty="0"/>
              <a:t>      </a:t>
            </a:r>
            <a:r>
              <a:rPr lang="en-US" dirty="0">
                <a:hlinkClick r:id="rId2"/>
              </a:rPr>
              <a:t>https://www.fns.usda.gov/snap/ABAWD/waivers</a:t>
            </a:r>
            <a:endParaRPr lang="en-US" dirty="0"/>
          </a:p>
          <a:p>
            <a:pPr marL="0" indent="0">
              <a:buNone/>
            </a:pPr>
            <a:endParaRPr lang="en-US" dirty="0"/>
          </a:p>
        </p:txBody>
      </p:sp>
      <p:sp>
        <p:nvSpPr>
          <p:cNvPr id="4" name="Date Placeholder 3">
            <a:extLst>
              <a:ext uri="{FF2B5EF4-FFF2-40B4-BE49-F238E27FC236}">
                <a16:creationId xmlns:a16="http://schemas.microsoft.com/office/drawing/2014/main" id="{3F3AAFE6-037E-783A-0B9C-92FAA00C98AA}"/>
              </a:ext>
            </a:extLst>
          </p:cNvPr>
          <p:cNvSpPr>
            <a:spLocks noGrp="1"/>
          </p:cNvSpPr>
          <p:nvPr>
            <p:ph type="dt" sz="half" idx="10"/>
          </p:nvPr>
        </p:nvSpPr>
        <p:spPr/>
        <p:txBody>
          <a:bodyPr/>
          <a:lstStyle/>
          <a:p>
            <a:fld id="{044C4ED1-E7E8-4C14-9964-74FE3A77C706}" type="datetime1">
              <a:rPr lang="en-US" smtClean="0"/>
              <a:t>9/13/2023</a:t>
            </a:fld>
            <a:endParaRPr lang="en-US"/>
          </a:p>
        </p:txBody>
      </p:sp>
      <p:sp>
        <p:nvSpPr>
          <p:cNvPr id="5" name="Slide Number Placeholder 4">
            <a:extLst>
              <a:ext uri="{FF2B5EF4-FFF2-40B4-BE49-F238E27FC236}">
                <a16:creationId xmlns:a16="http://schemas.microsoft.com/office/drawing/2014/main" id="{FA81AFE2-A941-390C-9A1A-A56991AF54C6}"/>
              </a:ext>
            </a:extLst>
          </p:cNvPr>
          <p:cNvSpPr>
            <a:spLocks noGrp="1"/>
          </p:cNvSpPr>
          <p:nvPr>
            <p:ph type="sldNum" sz="quarter" idx="12"/>
          </p:nvPr>
        </p:nvSpPr>
        <p:spPr/>
        <p:txBody>
          <a:bodyPr/>
          <a:lstStyle/>
          <a:p>
            <a:fld id="{32ED961A-2BEC-488B-B8A2-AC3719786CEF}" type="slidenum">
              <a:rPr lang="en-US" smtClean="0"/>
              <a:t>14</a:t>
            </a:fld>
            <a:endParaRPr lang="en-US"/>
          </a:p>
        </p:txBody>
      </p:sp>
    </p:spTree>
    <p:extLst>
      <p:ext uri="{BB962C8B-B14F-4D97-AF65-F5344CB8AC3E}">
        <p14:creationId xmlns:p14="http://schemas.microsoft.com/office/powerpoint/2010/main" val="722802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Discuss with Customers</a:t>
            </a:r>
          </a:p>
        </p:txBody>
      </p:sp>
      <p:sp>
        <p:nvSpPr>
          <p:cNvPr id="3" name="Content Placeholder 2"/>
          <p:cNvSpPr>
            <a:spLocks noGrp="1"/>
          </p:cNvSpPr>
          <p:nvPr>
            <p:ph idx="1"/>
          </p:nvPr>
        </p:nvSpPr>
        <p:spPr/>
        <p:txBody>
          <a:bodyPr/>
          <a:lstStyle/>
          <a:p>
            <a:r>
              <a:rPr lang="en-US" dirty="0"/>
              <a:t>It is crucial to not only discuss ABAWD policy and TLBs with customers but also to document the discussion in case comments</a:t>
            </a:r>
          </a:p>
          <a:p>
            <a:r>
              <a:rPr lang="en-US" dirty="0"/>
              <a:t>Read the ABAWD and Work Registration scripts to customer at intake and renewal</a:t>
            </a:r>
          </a:p>
          <a:p>
            <a:r>
              <a:rPr lang="en-US" dirty="0"/>
              <a:t>When changes are reported that impact ABAWD status, make sure to go over ABAWD policy and exemptions with customers</a:t>
            </a:r>
          </a:p>
          <a:p>
            <a:r>
              <a:rPr lang="en-US" dirty="0"/>
              <a:t>Help customers understand that they can only receive 3 months of time-limited benefits during the current three-year period unless they are exempt or meeting the work requirement.  Explain when TLB’s start accruing on the case</a:t>
            </a:r>
          </a:p>
        </p:txBody>
      </p:sp>
      <p:sp>
        <p:nvSpPr>
          <p:cNvPr id="4" name="Date Placeholder 3"/>
          <p:cNvSpPr>
            <a:spLocks noGrp="1"/>
          </p:cNvSpPr>
          <p:nvPr>
            <p:ph type="dt" sz="half" idx="10"/>
          </p:nvPr>
        </p:nvSpPr>
        <p:spPr/>
        <p:txBody>
          <a:bodyPr/>
          <a:lstStyle/>
          <a:p>
            <a:fld id="{2ACB893F-CC67-48CE-968F-6B446F6606AF}" type="datetime1">
              <a:rPr lang="en-US" smtClean="0"/>
              <a:t>9/13/2023</a:t>
            </a:fld>
            <a:endParaRPr lang="en-US"/>
          </a:p>
        </p:txBody>
      </p:sp>
      <p:sp>
        <p:nvSpPr>
          <p:cNvPr id="5" name="Slide Number Placeholder 4"/>
          <p:cNvSpPr>
            <a:spLocks noGrp="1"/>
          </p:cNvSpPr>
          <p:nvPr>
            <p:ph type="sldNum" sz="quarter" idx="12"/>
          </p:nvPr>
        </p:nvSpPr>
        <p:spPr/>
        <p:txBody>
          <a:bodyPr/>
          <a:lstStyle/>
          <a:p>
            <a:fld id="{32ED961A-2BEC-488B-B8A2-AC3719786CEF}" type="slidenum">
              <a:rPr lang="en-US" smtClean="0"/>
              <a:t>15</a:t>
            </a:fld>
            <a:endParaRPr lang="en-US"/>
          </a:p>
        </p:txBody>
      </p:sp>
    </p:spTree>
    <p:extLst>
      <p:ext uri="{BB962C8B-B14F-4D97-AF65-F5344CB8AC3E}">
        <p14:creationId xmlns:p14="http://schemas.microsoft.com/office/powerpoint/2010/main" val="3734604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3D898-748C-5066-C7C0-B98B2713CA73}"/>
              </a:ext>
            </a:extLst>
          </p:cNvPr>
          <p:cNvSpPr>
            <a:spLocks noGrp="1"/>
          </p:cNvSpPr>
          <p:nvPr>
            <p:ph type="title"/>
          </p:nvPr>
        </p:nvSpPr>
        <p:spPr/>
        <p:txBody>
          <a:bodyPr/>
          <a:lstStyle/>
          <a:p>
            <a:r>
              <a:rPr lang="en-US" dirty="0"/>
              <a:t>Suggested Trainings</a:t>
            </a:r>
          </a:p>
        </p:txBody>
      </p:sp>
      <p:sp>
        <p:nvSpPr>
          <p:cNvPr id="3" name="Content Placeholder 2">
            <a:extLst>
              <a:ext uri="{FF2B5EF4-FFF2-40B4-BE49-F238E27FC236}">
                <a16:creationId xmlns:a16="http://schemas.microsoft.com/office/drawing/2014/main" id="{5A220EEE-998C-DD9F-8BE1-35ADF3B1AD0E}"/>
              </a:ext>
            </a:extLst>
          </p:cNvPr>
          <p:cNvSpPr>
            <a:spLocks noGrp="1"/>
          </p:cNvSpPr>
          <p:nvPr>
            <p:ph idx="1"/>
          </p:nvPr>
        </p:nvSpPr>
        <p:spPr/>
        <p:txBody>
          <a:bodyPr/>
          <a:lstStyle/>
          <a:p>
            <a:r>
              <a:rPr lang="en-US" dirty="0"/>
              <a:t>The following courses are available in Cornerstone and provide additional </a:t>
            </a:r>
            <a:r>
              <a:rPr lang="en-US" dirty="0">
                <a:latin typeface="+mj-lt"/>
              </a:rPr>
              <a:t>information regarding the Work Requirement</a:t>
            </a:r>
          </a:p>
          <a:p>
            <a:pPr lvl="1">
              <a:buFont typeface="Symbol" panose="05050102010706020507" pitchFamily="18" charset="2"/>
              <a:buChar char="·"/>
            </a:pPr>
            <a:r>
              <a:rPr lang="en-US" i="0" u="none" strike="noStrike" baseline="0" dirty="0">
                <a:latin typeface="+mj-lt"/>
              </a:rPr>
              <a:t>The FoodShare Basic Work Rules</a:t>
            </a:r>
          </a:p>
          <a:p>
            <a:pPr lvl="1">
              <a:buFont typeface="Symbol" panose="05050102010706020507" pitchFamily="18" charset="2"/>
              <a:buChar char="·"/>
            </a:pPr>
            <a:r>
              <a:rPr lang="en-US" i="0" u="none" strike="noStrike" baseline="0" dirty="0">
                <a:latin typeface="+mj-lt"/>
              </a:rPr>
              <a:t>The FoodShare Work Requirement for ABAWDs</a:t>
            </a:r>
          </a:p>
          <a:p>
            <a:pPr lvl="1">
              <a:buFont typeface="Symbol" panose="05050102010706020507" pitchFamily="18" charset="2"/>
              <a:buChar char="·"/>
            </a:pPr>
            <a:r>
              <a:rPr lang="en-US" i="0" u="none" strike="noStrike" baseline="0" dirty="0">
                <a:latin typeface="+mj-lt"/>
              </a:rPr>
              <a:t>The FoodShare Clock</a:t>
            </a:r>
          </a:p>
          <a:p>
            <a:pPr lvl="1">
              <a:buFont typeface="Symbol" panose="05050102010706020507" pitchFamily="18" charset="2"/>
              <a:buChar char="·"/>
            </a:pPr>
            <a:r>
              <a:rPr lang="en-US" i="0" u="none" strike="noStrike" baseline="0" dirty="0">
                <a:latin typeface="+mj-lt"/>
              </a:rPr>
              <a:t>FoodShare Work Requirement Changes</a:t>
            </a:r>
          </a:p>
          <a:p>
            <a:pPr marR="0" algn="l" rtl="0"/>
            <a:endParaRPr lang="en-US" sz="1800" b="0" i="0" u="none" strike="noStrike" baseline="0" dirty="0">
              <a:latin typeface="Calibri" panose="020F0502020204030204" pitchFamily="34" charset="0"/>
            </a:endParaRPr>
          </a:p>
          <a:p>
            <a:pPr marL="457200" lvl="1" indent="0">
              <a:buNone/>
            </a:pPr>
            <a:endParaRPr lang="en-US" dirty="0"/>
          </a:p>
        </p:txBody>
      </p:sp>
      <p:sp>
        <p:nvSpPr>
          <p:cNvPr id="4" name="Date Placeholder 3">
            <a:extLst>
              <a:ext uri="{FF2B5EF4-FFF2-40B4-BE49-F238E27FC236}">
                <a16:creationId xmlns:a16="http://schemas.microsoft.com/office/drawing/2014/main" id="{BA776602-B1F6-4395-428D-DD255A989F69}"/>
              </a:ext>
            </a:extLst>
          </p:cNvPr>
          <p:cNvSpPr>
            <a:spLocks noGrp="1"/>
          </p:cNvSpPr>
          <p:nvPr>
            <p:ph type="dt" sz="half" idx="10"/>
          </p:nvPr>
        </p:nvSpPr>
        <p:spPr/>
        <p:txBody>
          <a:bodyPr/>
          <a:lstStyle/>
          <a:p>
            <a:fld id="{044C4ED1-E7E8-4C14-9964-74FE3A77C706}" type="datetime1">
              <a:rPr lang="en-US" smtClean="0"/>
              <a:t>9/13/2023</a:t>
            </a:fld>
            <a:endParaRPr lang="en-US"/>
          </a:p>
        </p:txBody>
      </p:sp>
      <p:sp>
        <p:nvSpPr>
          <p:cNvPr id="5" name="Slide Number Placeholder 4">
            <a:extLst>
              <a:ext uri="{FF2B5EF4-FFF2-40B4-BE49-F238E27FC236}">
                <a16:creationId xmlns:a16="http://schemas.microsoft.com/office/drawing/2014/main" id="{05B78942-BBCD-E9CE-81FE-7E191620BD18}"/>
              </a:ext>
            </a:extLst>
          </p:cNvPr>
          <p:cNvSpPr>
            <a:spLocks noGrp="1"/>
          </p:cNvSpPr>
          <p:nvPr>
            <p:ph type="sldNum" sz="quarter" idx="12"/>
          </p:nvPr>
        </p:nvSpPr>
        <p:spPr/>
        <p:txBody>
          <a:bodyPr/>
          <a:lstStyle/>
          <a:p>
            <a:fld id="{32ED961A-2BEC-488B-B8A2-AC3719786CEF}" type="slidenum">
              <a:rPr lang="en-US" smtClean="0"/>
              <a:t>16</a:t>
            </a:fld>
            <a:endParaRPr lang="en-US"/>
          </a:p>
        </p:txBody>
      </p:sp>
    </p:spTree>
    <p:extLst>
      <p:ext uri="{BB962C8B-B14F-4D97-AF65-F5344CB8AC3E}">
        <p14:creationId xmlns:p14="http://schemas.microsoft.com/office/powerpoint/2010/main" val="1671353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4FC10-D7DF-1068-9FC5-8D4029F709FF}"/>
              </a:ext>
            </a:extLst>
          </p:cNvPr>
          <p:cNvSpPr>
            <a:spLocks noGrp="1"/>
          </p:cNvSpPr>
          <p:nvPr>
            <p:ph type="title"/>
          </p:nvPr>
        </p:nvSpPr>
        <p:spPr/>
        <p:txBody>
          <a:bodyPr/>
          <a:lstStyle/>
          <a:p>
            <a:r>
              <a:rPr lang="en-US" dirty="0"/>
              <a:t>Questions?</a:t>
            </a:r>
          </a:p>
        </p:txBody>
      </p:sp>
      <p:sp>
        <p:nvSpPr>
          <p:cNvPr id="3" name="Date Placeholder 2">
            <a:extLst>
              <a:ext uri="{FF2B5EF4-FFF2-40B4-BE49-F238E27FC236}">
                <a16:creationId xmlns:a16="http://schemas.microsoft.com/office/drawing/2014/main" id="{150F56BC-BC05-7037-237B-F692A830D5D0}"/>
              </a:ext>
            </a:extLst>
          </p:cNvPr>
          <p:cNvSpPr>
            <a:spLocks noGrp="1"/>
          </p:cNvSpPr>
          <p:nvPr>
            <p:ph type="dt" sz="half" idx="10"/>
          </p:nvPr>
        </p:nvSpPr>
        <p:spPr/>
        <p:txBody>
          <a:bodyPr/>
          <a:lstStyle/>
          <a:p>
            <a:fld id="{B8225962-C82A-42CF-A917-4CCFB366330A}" type="datetime1">
              <a:rPr lang="en-US" smtClean="0"/>
              <a:t>9/13/2023</a:t>
            </a:fld>
            <a:endParaRPr lang="en-US"/>
          </a:p>
        </p:txBody>
      </p:sp>
      <p:sp>
        <p:nvSpPr>
          <p:cNvPr id="4" name="Slide Number Placeholder 3">
            <a:extLst>
              <a:ext uri="{FF2B5EF4-FFF2-40B4-BE49-F238E27FC236}">
                <a16:creationId xmlns:a16="http://schemas.microsoft.com/office/drawing/2014/main" id="{B5E24E61-6C29-3614-CE4D-DC0EC84E9643}"/>
              </a:ext>
            </a:extLst>
          </p:cNvPr>
          <p:cNvSpPr>
            <a:spLocks noGrp="1"/>
          </p:cNvSpPr>
          <p:nvPr>
            <p:ph type="sldNum" sz="quarter" idx="12"/>
          </p:nvPr>
        </p:nvSpPr>
        <p:spPr/>
        <p:txBody>
          <a:bodyPr/>
          <a:lstStyle/>
          <a:p>
            <a:fld id="{32ED961A-2BEC-488B-B8A2-AC3719786CEF}" type="slidenum">
              <a:rPr lang="en-US" smtClean="0"/>
              <a:t>17</a:t>
            </a:fld>
            <a:endParaRPr lang="en-US"/>
          </a:p>
        </p:txBody>
      </p:sp>
    </p:spTree>
    <p:extLst>
      <p:ext uri="{BB962C8B-B14F-4D97-AF65-F5344CB8AC3E}">
        <p14:creationId xmlns:p14="http://schemas.microsoft.com/office/powerpoint/2010/main" val="1102687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44FCA-96C3-6715-6D06-B986838534E2}"/>
              </a:ext>
            </a:extLst>
          </p:cNvPr>
          <p:cNvSpPr>
            <a:spLocks noGrp="1"/>
          </p:cNvSpPr>
          <p:nvPr>
            <p:ph type="title"/>
          </p:nvPr>
        </p:nvSpPr>
        <p:spPr/>
        <p:txBody>
          <a:bodyPr/>
          <a:lstStyle/>
          <a:p>
            <a:r>
              <a:rPr lang="en-US" dirty="0"/>
              <a:t>Recent Updates to ABAWD Policy</a:t>
            </a:r>
          </a:p>
        </p:txBody>
      </p:sp>
      <p:sp>
        <p:nvSpPr>
          <p:cNvPr id="3" name="Content Placeholder 2">
            <a:extLst>
              <a:ext uri="{FF2B5EF4-FFF2-40B4-BE49-F238E27FC236}">
                <a16:creationId xmlns:a16="http://schemas.microsoft.com/office/drawing/2014/main" id="{0CEE1F39-6F4F-3BC6-9EC8-19C1B298C275}"/>
              </a:ext>
            </a:extLst>
          </p:cNvPr>
          <p:cNvSpPr>
            <a:spLocks noGrp="1"/>
          </p:cNvSpPr>
          <p:nvPr>
            <p:ph idx="1"/>
          </p:nvPr>
        </p:nvSpPr>
        <p:spPr>
          <a:xfrm>
            <a:off x="2589212" y="1280159"/>
            <a:ext cx="8915400" cy="5034579"/>
          </a:xfrm>
        </p:spPr>
        <p:txBody>
          <a:bodyPr>
            <a:normAutofit fontScale="85000" lnSpcReduction="10000"/>
          </a:bodyPr>
          <a:lstStyle/>
          <a:p>
            <a:r>
              <a:rPr lang="en-US" dirty="0">
                <a:solidFill>
                  <a:schemeClr val="tx1"/>
                </a:solidFill>
              </a:rPr>
              <a:t>Ops Memo 23-26 was released on August 4, 2023 and is effective August 14, 2023</a:t>
            </a:r>
          </a:p>
          <a:p>
            <a:r>
              <a:rPr lang="en-US" dirty="0">
                <a:solidFill>
                  <a:schemeClr val="tx1"/>
                </a:solidFill>
              </a:rPr>
              <a:t>Changes have been made to the FS work requirement for members who are ABAWDs as required by the Fiscal Responsibility Act (FRA) of 2023</a:t>
            </a:r>
          </a:p>
          <a:p>
            <a:r>
              <a:rPr lang="en-US" dirty="0">
                <a:solidFill>
                  <a:schemeClr val="tx1"/>
                </a:solidFill>
              </a:rPr>
              <a:t>There are new federal exemptions to the work requirement:</a:t>
            </a:r>
          </a:p>
          <a:p>
            <a:pPr lvl="1"/>
            <a:r>
              <a:rPr lang="en-US" dirty="0">
                <a:solidFill>
                  <a:schemeClr val="tx1"/>
                </a:solidFill>
              </a:rPr>
              <a:t>Members who are homeless </a:t>
            </a:r>
          </a:p>
          <a:p>
            <a:pPr lvl="2"/>
            <a:r>
              <a:rPr lang="en-US" dirty="0">
                <a:solidFill>
                  <a:schemeClr val="tx1"/>
                </a:solidFill>
              </a:rPr>
              <a:t>definition updated to match the current definition of homelessness used for other FS policies</a:t>
            </a:r>
          </a:p>
          <a:p>
            <a:pPr lvl="2"/>
            <a:r>
              <a:rPr lang="en-US" dirty="0">
                <a:solidFill>
                  <a:schemeClr val="tx1"/>
                </a:solidFill>
              </a:rPr>
              <a:t>Includes members who are in a temporary housing situation (transitional living, shelters, etc.) </a:t>
            </a:r>
          </a:p>
          <a:p>
            <a:pPr lvl="2"/>
            <a:r>
              <a:rPr lang="en-US" dirty="0">
                <a:solidFill>
                  <a:schemeClr val="tx1"/>
                </a:solidFill>
              </a:rPr>
              <a:t>Includes members staying temporarily (up to 90 days) at another person’s residence</a:t>
            </a:r>
          </a:p>
          <a:p>
            <a:pPr lvl="1"/>
            <a:r>
              <a:rPr lang="en-US" dirty="0">
                <a:solidFill>
                  <a:schemeClr val="tx1"/>
                </a:solidFill>
              </a:rPr>
              <a:t>Members who are veterans</a:t>
            </a:r>
          </a:p>
          <a:p>
            <a:pPr lvl="1"/>
            <a:r>
              <a:rPr lang="en-US" dirty="0">
                <a:solidFill>
                  <a:schemeClr val="tx1"/>
                </a:solidFill>
              </a:rPr>
              <a:t>Members who are Former Foster Care Youth</a:t>
            </a:r>
          </a:p>
          <a:p>
            <a:r>
              <a:rPr lang="en-US" dirty="0">
                <a:solidFill>
                  <a:schemeClr val="tx1"/>
                </a:solidFill>
                <a:latin typeface="Century Gothic" panose="020B0502020202020204" pitchFamily="34" charset="0"/>
              </a:rPr>
              <a:t>Effective 8/14/23, exemptions from the FoodShare work requirement do not need to be verified unless questionable </a:t>
            </a:r>
          </a:p>
          <a:p>
            <a:r>
              <a:rPr lang="en-US" dirty="0">
                <a:solidFill>
                  <a:schemeClr val="tx1"/>
                </a:solidFill>
              </a:rPr>
              <a:t>The age range is changing for ABAWD members who may need to meet the work requirement to receive FS benefits</a:t>
            </a:r>
          </a:p>
          <a:p>
            <a:pPr lvl="1"/>
            <a:r>
              <a:rPr lang="en-US" dirty="0">
                <a:solidFill>
                  <a:schemeClr val="tx1"/>
                </a:solidFill>
              </a:rPr>
              <a:t>Effective September 1, 2023, to September 30, 2023, the age range is 18 to 50 years old </a:t>
            </a:r>
          </a:p>
          <a:p>
            <a:pPr lvl="1"/>
            <a:r>
              <a:rPr lang="en-US" dirty="0">
                <a:solidFill>
                  <a:schemeClr val="tx1"/>
                </a:solidFill>
              </a:rPr>
              <a:t>Effective October 1, 2023, to September 30, 2024, the age range is 18 to 52 years old</a:t>
            </a:r>
          </a:p>
          <a:p>
            <a:pPr lvl="1"/>
            <a:r>
              <a:rPr lang="en-US" dirty="0">
                <a:solidFill>
                  <a:schemeClr val="tx1"/>
                </a:solidFill>
              </a:rPr>
              <a:t>Effective October 1, 2024, going forward, the age range is 18 to 54 years old</a:t>
            </a:r>
          </a:p>
          <a:p>
            <a:pPr lvl="1"/>
            <a:endParaRPr lang="en-US" dirty="0"/>
          </a:p>
          <a:p>
            <a:pPr lvl="1"/>
            <a:endParaRPr lang="en-US" dirty="0"/>
          </a:p>
        </p:txBody>
      </p:sp>
      <p:sp>
        <p:nvSpPr>
          <p:cNvPr id="4" name="Date Placeholder 3">
            <a:extLst>
              <a:ext uri="{FF2B5EF4-FFF2-40B4-BE49-F238E27FC236}">
                <a16:creationId xmlns:a16="http://schemas.microsoft.com/office/drawing/2014/main" id="{76BEC23A-8E81-2AA0-72E5-6C29169D952E}"/>
              </a:ext>
            </a:extLst>
          </p:cNvPr>
          <p:cNvSpPr>
            <a:spLocks noGrp="1"/>
          </p:cNvSpPr>
          <p:nvPr>
            <p:ph type="dt" sz="half" idx="10"/>
          </p:nvPr>
        </p:nvSpPr>
        <p:spPr/>
        <p:txBody>
          <a:bodyPr/>
          <a:lstStyle/>
          <a:p>
            <a:fld id="{044C4ED1-E7E8-4C14-9964-74FE3A77C706}" type="datetime1">
              <a:rPr lang="en-US" smtClean="0"/>
              <a:t>9/13/2023</a:t>
            </a:fld>
            <a:endParaRPr lang="en-US"/>
          </a:p>
        </p:txBody>
      </p:sp>
      <p:sp>
        <p:nvSpPr>
          <p:cNvPr id="5" name="Slide Number Placeholder 4">
            <a:extLst>
              <a:ext uri="{FF2B5EF4-FFF2-40B4-BE49-F238E27FC236}">
                <a16:creationId xmlns:a16="http://schemas.microsoft.com/office/drawing/2014/main" id="{BBB3AC54-F320-894A-857C-DE94D35EA548}"/>
              </a:ext>
            </a:extLst>
          </p:cNvPr>
          <p:cNvSpPr>
            <a:spLocks noGrp="1"/>
          </p:cNvSpPr>
          <p:nvPr>
            <p:ph type="sldNum" sz="quarter" idx="12"/>
          </p:nvPr>
        </p:nvSpPr>
        <p:spPr/>
        <p:txBody>
          <a:bodyPr/>
          <a:lstStyle/>
          <a:p>
            <a:fld id="{32ED961A-2BEC-488B-B8A2-AC3719786CEF}" type="slidenum">
              <a:rPr lang="en-US" smtClean="0"/>
              <a:t>2</a:t>
            </a:fld>
            <a:endParaRPr lang="en-US"/>
          </a:p>
        </p:txBody>
      </p:sp>
    </p:spTree>
    <p:extLst>
      <p:ext uri="{BB962C8B-B14F-4D97-AF65-F5344CB8AC3E}">
        <p14:creationId xmlns:p14="http://schemas.microsoft.com/office/powerpoint/2010/main" val="610796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CCC5E-F72C-0055-24C0-98A46B4FE516}"/>
              </a:ext>
            </a:extLst>
          </p:cNvPr>
          <p:cNvSpPr>
            <a:spLocks noGrp="1"/>
          </p:cNvSpPr>
          <p:nvPr>
            <p:ph type="title"/>
          </p:nvPr>
        </p:nvSpPr>
        <p:spPr/>
        <p:txBody>
          <a:bodyPr/>
          <a:lstStyle/>
          <a:p>
            <a:r>
              <a:rPr lang="en-US" dirty="0"/>
              <a:t>Phase In Plan</a:t>
            </a:r>
          </a:p>
        </p:txBody>
      </p:sp>
      <p:sp>
        <p:nvSpPr>
          <p:cNvPr id="3" name="Content Placeholder 2">
            <a:extLst>
              <a:ext uri="{FF2B5EF4-FFF2-40B4-BE49-F238E27FC236}">
                <a16:creationId xmlns:a16="http://schemas.microsoft.com/office/drawing/2014/main" id="{25348C0F-E511-2349-A2C5-7FAB90CC1EF3}"/>
              </a:ext>
            </a:extLst>
          </p:cNvPr>
          <p:cNvSpPr>
            <a:spLocks noGrp="1"/>
          </p:cNvSpPr>
          <p:nvPr>
            <p:ph idx="1"/>
          </p:nvPr>
        </p:nvSpPr>
        <p:spPr>
          <a:xfrm>
            <a:off x="2589212" y="1358153"/>
            <a:ext cx="8915400" cy="4553069"/>
          </a:xfrm>
        </p:spPr>
        <p:txBody>
          <a:bodyPr>
            <a:normAutofit fontScale="77500" lnSpcReduction="20000"/>
          </a:bodyPr>
          <a:lstStyle/>
          <a:p>
            <a:pPr marL="0" marR="0">
              <a:lnSpc>
                <a:spcPct val="105000"/>
              </a:lnSpc>
              <a:spcBef>
                <a:spcPts val="0"/>
              </a:spcBef>
              <a:spcAft>
                <a:spcPts val="800"/>
              </a:spcAft>
            </a:pPr>
            <a:r>
              <a:rPr lang="en-US" dirty="0">
                <a:effectLst/>
                <a:ea typeface="Calibri" panose="020F0502020204030204" pitchFamily="34" charset="0"/>
              </a:rPr>
              <a:t>The current phase in plan is as follows:</a:t>
            </a:r>
          </a:p>
          <a:p>
            <a:pPr lvl="1" indent="-342900">
              <a:lnSpc>
                <a:spcPct val="105000"/>
              </a:lnSpc>
              <a:spcBef>
                <a:spcPts val="0"/>
              </a:spcBef>
              <a:buFont typeface="Wingdings 3" panose="05040102010807070707" pitchFamily="18" charset="2"/>
              <a:buChar char="´"/>
            </a:pPr>
            <a:r>
              <a:rPr lang="en-US" sz="1800" dirty="0">
                <a:effectLst/>
                <a:ea typeface="Times New Roman" panose="02020603050405020304" pitchFamily="18" charset="0"/>
              </a:rPr>
              <a:t>All individuals determined to be ABAWDS are receiving a systematic exemption for July, August, and September 2023</a:t>
            </a:r>
          </a:p>
          <a:p>
            <a:pPr lvl="1" indent="-342900">
              <a:lnSpc>
                <a:spcPct val="105000"/>
              </a:lnSpc>
              <a:spcBef>
                <a:spcPts val="0"/>
              </a:spcBef>
              <a:spcAft>
                <a:spcPts val="800"/>
              </a:spcAft>
              <a:buFont typeface="Wingdings 3" panose="05040102010807070707" pitchFamily="18" charset="2"/>
              <a:buChar char="´"/>
            </a:pPr>
            <a:r>
              <a:rPr lang="en-US" sz="1800" dirty="0">
                <a:effectLst/>
                <a:ea typeface="Times New Roman" panose="02020603050405020304" pitchFamily="18" charset="0"/>
              </a:rPr>
              <a:t>All </a:t>
            </a:r>
            <a:r>
              <a:rPr lang="en-US" sz="1800" b="1" dirty="0">
                <a:effectLst/>
                <a:ea typeface="Times New Roman" panose="02020603050405020304" pitchFamily="18" charset="0"/>
              </a:rPr>
              <a:t>new</a:t>
            </a:r>
            <a:r>
              <a:rPr lang="en-US" sz="1800" dirty="0">
                <a:effectLst/>
                <a:ea typeface="Times New Roman" panose="02020603050405020304" pitchFamily="18" charset="0"/>
              </a:rPr>
              <a:t> Foodshare applicants with a certification period beginning on or after October 1, 2023, will be subject to the time limit, if applicable</a:t>
            </a:r>
          </a:p>
          <a:p>
            <a:pPr marL="400050" lvl="1" indent="0">
              <a:lnSpc>
                <a:spcPct val="105000"/>
              </a:lnSpc>
              <a:spcBef>
                <a:spcPts val="0"/>
              </a:spcBef>
              <a:spcAft>
                <a:spcPts val="800"/>
              </a:spcAft>
              <a:buNone/>
            </a:pPr>
            <a:r>
              <a:rPr lang="en-US" sz="1800" b="1" dirty="0">
                <a:ea typeface="Times New Roman" panose="02020603050405020304" pitchFamily="18" charset="0"/>
              </a:rPr>
              <a:t>Example 1</a:t>
            </a:r>
            <a:r>
              <a:rPr lang="en-US" sz="1800" dirty="0">
                <a:ea typeface="Times New Roman" panose="02020603050405020304" pitchFamily="18" charset="0"/>
              </a:rPr>
              <a:t>: Sarah A. applies for FS in September 2023.  She is an ABAWD, however, because of the delay in rolling out the work requirement, Sarah will receive an exemption in September 2023 and every month going forward until her next renewal or SMRF</a:t>
            </a:r>
          </a:p>
          <a:p>
            <a:pPr marL="400050" lvl="1" indent="0">
              <a:lnSpc>
                <a:spcPct val="105000"/>
              </a:lnSpc>
              <a:spcBef>
                <a:spcPts val="0"/>
              </a:spcBef>
              <a:spcAft>
                <a:spcPts val="800"/>
              </a:spcAft>
              <a:buNone/>
            </a:pPr>
            <a:r>
              <a:rPr lang="en-US" sz="1800" b="1" dirty="0">
                <a:ea typeface="Times New Roman" panose="02020603050405020304" pitchFamily="18" charset="0"/>
              </a:rPr>
              <a:t>Example 2: </a:t>
            </a:r>
            <a:r>
              <a:rPr lang="en-US" sz="1800" dirty="0">
                <a:ea typeface="Times New Roman" panose="02020603050405020304" pitchFamily="18" charset="0"/>
              </a:rPr>
              <a:t>Sarah B. applies for FS in November 2023.  She is an ABAWD and will be subject to the ABAWD time limit at the time of application.  (This will be true if Sarah B. applies any time after October 1, 2023)</a:t>
            </a:r>
            <a:endParaRPr lang="en-US" sz="1800" dirty="0">
              <a:effectLst/>
              <a:ea typeface="Times New Roman" panose="02020603050405020304" pitchFamily="18" charset="0"/>
            </a:endParaRPr>
          </a:p>
          <a:p>
            <a:r>
              <a:rPr lang="en-US" dirty="0">
                <a:effectLst/>
                <a:ea typeface="Times New Roman" panose="02020603050405020304" pitchFamily="18" charset="0"/>
              </a:rPr>
              <a:t>The time limit will apply to applicable </a:t>
            </a:r>
            <a:r>
              <a:rPr lang="en-US" b="1" dirty="0">
                <a:effectLst/>
                <a:ea typeface="Times New Roman" panose="02020603050405020304" pitchFamily="18" charset="0"/>
              </a:rPr>
              <a:t>ongoing</a:t>
            </a:r>
            <a:r>
              <a:rPr lang="en-US" dirty="0">
                <a:effectLst/>
                <a:ea typeface="Times New Roman" panose="02020603050405020304" pitchFamily="18" charset="0"/>
              </a:rPr>
              <a:t> members beginning the first month following their next renewal or six-month report form, starting with renewals and SMRFs due in September 2023</a:t>
            </a:r>
          </a:p>
          <a:p>
            <a:pPr marL="400050" lvl="1" indent="0">
              <a:buNone/>
            </a:pPr>
            <a:r>
              <a:rPr lang="en-US" sz="1800" b="1" dirty="0">
                <a:ea typeface="Times New Roman" panose="02020603050405020304" pitchFamily="18" charset="0"/>
              </a:rPr>
              <a:t>Example 1: </a:t>
            </a:r>
            <a:r>
              <a:rPr lang="en-US" sz="1800" dirty="0">
                <a:ea typeface="Times New Roman" panose="02020603050405020304" pitchFamily="18" charset="0"/>
              </a:rPr>
              <a:t>Axel is a FS member with a SMRF due in August 2023 and a renewal date of February 2024.  Axel is an ABAWD.  He will not be subject to the time limit after his SMRF, since his SMRF is due in August.  Instead, he will become subject to the time limit in March 2024 after he completed his renewal due in February</a:t>
            </a:r>
            <a:endParaRPr lang="en-US" sz="1800" dirty="0">
              <a:effectLst/>
              <a:ea typeface="Times New Roman" panose="02020603050405020304" pitchFamily="18" charset="0"/>
            </a:endParaRPr>
          </a:p>
          <a:p>
            <a:pPr marL="400050" lvl="1" indent="0">
              <a:buNone/>
            </a:pPr>
            <a:r>
              <a:rPr lang="en-US" sz="1800" b="1" dirty="0">
                <a:effectLst/>
                <a:ea typeface="Calibri" panose="020F0502020204030204" pitchFamily="34" charset="0"/>
              </a:rPr>
              <a:t>Example 2: </a:t>
            </a:r>
            <a:r>
              <a:rPr lang="en-US" sz="1800" dirty="0">
                <a:effectLst/>
                <a:ea typeface="Calibri" panose="020F0502020204030204" pitchFamily="34" charset="0"/>
              </a:rPr>
              <a:t>Kyle is a FS member with a SMRF due in September 2023 and a renewal due in March 2024.  He is an ABAWD.  He completes his SMRF timely and his FS eligibility continues.  He will become subject to the time limit beginning in October 2023.</a:t>
            </a:r>
            <a:endParaRPr lang="en-US" sz="1800" b="1" dirty="0">
              <a:effectLst/>
              <a:ea typeface="Calibri" panose="020F0502020204030204" pitchFamily="34" charset="0"/>
            </a:endParaRPr>
          </a:p>
          <a:p>
            <a:pPr marL="0" indent="0">
              <a:buNone/>
            </a:pPr>
            <a:endParaRPr lang="en-US" dirty="0"/>
          </a:p>
        </p:txBody>
      </p:sp>
      <p:sp>
        <p:nvSpPr>
          <p:cNvPr id="4" name="Date Placeholder 3">
            <a:extLst>
              <a:ext uri="{FF2B5EF4-FFF2-40B4-BE49-F238E27FC236}">
                <a16:creationId xmlns:a16="http://schemas.microsoft.com/office/drawing/2014/main" id="{717EDCE6-729E-636F-68B6-BE9E85D46691}"/>
              </a:ext>
            </a:extLst>
          </p:cNvPr>
          <p:cNvSpPr>
            <a:spLocks noGrp="1"/>
          </p:cNvSpPr>
          <p:nvPr>
            <p:ph type="dt" sz="half" idx="10"/>
          </p:nvPr>
        </p:nvSpPr>
        <p:spPr/>
        <p:txBody>
          <a:bodyPr/>
          <a:lstStyle/>
          <a:p>
            <a:fld id="{044C4ED1-E7E8-4C14-9964-74FE3A77C706}" type="datetime1">
              <a:rPr lang="en-US" smtClean="0"/>
              <a:t>9/13/2023</a:t>
            </a:fld>
            <a:endParaRPr lang="en-US"/>
          </a:p>
        </p:txBody>
      </p:sp>
      <p:sp>
        <p:nvSpPr>
          <p:cNvPr id="5" name="Slide Number Placeholder 4">
            <a:extLst>
              <a:ext uri="{FF2B5EF4-FFF2-40B4-BE49-F238E27FC236}">
                <a16:creationId xmlns:a16="http://schemas.microsoft.com/office/drawing/2014/main" id="{78FB3156-5B83-BB49-B859-882DE58BAEFD}"/>
              </a:ext>
            </a:extLst>
          </p:cNvPr>
          <p:cNvSpPr>
            <a:spLocks noGrp="1"/>
          </p:cNvSpPr>
          <p:nvPr>
            <p:ph type="sldNum" sz="quarter" idx="12"/>
          </p:nvPr>
        </p:nvSpPr>
        <p:spPr/>
        <p:txBody>
          <a:bodyPr/>
          <a:lstStyle/>
          <a:p>
            <a:fld id="{32ED961A-2BEC-488B-B8A2-AC3719786CEF}" type="slidenum">
              <a:rPr lang="en-US" smtClean="0"/>
              <a:t>3</a:t>
            </a:fld>
            <a:endParaRPr lang="en-US"/>
          </a:p>
        </p:txBody>
      </p:sp>
    </p:spTree>
    <p:extLst>
      <p:ext uri="{BB962C8B-B14F-4D97-AF65-F5344CB8AC3E}">
        <p14:creationId xmlns:p14="http://schemas.microsoft.com/office/powerpoint/2010/main" val="1059670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8F339-2DF2-DBB6-983A-6B27F469C631}"/>
              </a:ext>
            </a:extLst>
          </p:cNvPr>
          <p:cNvSpPr>
            <a:spLocks noGrp="1"/>
          </p:cNvSpPr>
          <p:nvPr>
            <p:ph type="title"/>
          </p:nvPr>
        </p:nvSpPr>
        <p:spPr/>
        <p:txBody>
          <a:bodyPr/>
          <a:lstStyle/>
          <a:p>
            <a:r>
              <a:rPr lang="en-US" dirty="0"/>
              <a:t>Exemption Screening</a:t>
            </a:r>
          </a:p>
        </p:txBody>
      </p:sp>
      <p:sp>
        <p:nvSpPr>
          <p:cNvPr id="3" name="Content Placeholder 2">
            <a:extLst>
              <a:ext uri="{FF2B5EF4-FFF2-40B4-BE49-F238E27FC236}">
                <a16:creationId xmlns:a16="http://schemas.microsoft.com/office/drawing/2014/main" id="{4EB99BF8-3A72-875E-8438-D0AFF2FD85B8}"/>
              </a:ext>
            </a:extLst>
          </p:cNvPr>
          <p:cNvSpPr>
            <a:spLocks noGrp="1"/>
          </p:cNvSpPr>
          <p:nvPr>
            <p:ph idx="1"/>
          </p:nvPr>
        </p:nvSpPr>
        <p:spPr>
          <a:xfrm>
            <a:off x="2589212" y="1484555"/>
            <a:ext cx="8915400" cy="4426667"/>
          </a:xfrm>
        </p:spPr>
        <p:txBody>
          <a:bodyPr>
            <a:normAutofit/>
          </a:bodyPr>
          <a:lstStyle/>
          <a:p>
            <a:r>
              <a:rPr lang="en-US" sz="1400" dirty="0">
                <a:effectLst/>
                <a:latin typeface="Arial" panose="020B0604020202020204" pitchFamily="34" charset="0"/>
                <a:ea typeface="Calibri" panose="020F0502020204030204" pitchFamily="34" charset="0"/>
              </a:rPr>
              <a:t>Effective August 14, 2023, workers must follow the temporary process outlined below to screen all potential ABAWDS for applicable exemptions. This includes any FoodShare members currently aged 18-52, to ensure that if/when they are phased in to the work requirement, they have been screened for any possible exemption. Workers must enter case comments indicating that a temporary manual process was followed until CARES updates can be made</a:t>
            </a:r>
          </a:p>
          <a:p>
            <a:pPr lvl="1"/>
            <a:r>
              <a:rPr lang="en-US" sz="1200" dirty="0">
                <a:latin typeface="Arial" panose="020B0604020202020204" pitchFamily="34" charset="0"/>
                <a:ea typeface="Calibri" panose="020F0502020204030204" pitchFamily="34" charset="0"/>
              </a:rPr>
              <a:t>Updating case when pregnancy is a reported exemption:</a:t>
            </a:r>
          </a:p>
          <a:p>
            <a:pPr lvl="2"/>
            <a:r>
              <a:rPr lang="en-US" sz="1000" dirty="0">
                <a:effectLst/>
                <a:latin typeface="Arial" panose="020B0604020202020204" pitchFamily="34" charset="0"/>
                <a:ea typeface="Calibri" panose="020F0502020204030204" pitchFamily="34" charset="0"/>
              </a:rPr>
              <a:t>If a m</a:t>
            </a:r>
            <a:r>
              <a:rPr lang="en-US" sz="1000" dirty="0">
                <a:latin typeface="Arial" panose="020B0604020202020204" pitchFamily="34" charset="0"/>
                <a:ea typeface="Calibri" panose="020F0502020204030204" pitchFamily="34" charset="0"/>
              </a:rPr>
              <a:t>ember reports a pregnancy and the report is not questionable, workers must:</a:t>
            </a:r>
          </a:p>
          <a:p>
            <a:pPr lvl="3"/>
            <a:r>
              <a:rPr lang="en-US" sz="800" dirty="0">
                <a:latin typeface="Arial" panose="020B0604020202020204" pitchFamily="34" charset="0"/>
                <a:ea typeface="Calibri" panose="020F0502020204030204" pitchFamily="34" charset="0"/>
              </a:rPr>
              <a:t>Update the pregnancy page using ‘CC-Collateral Contact’ as the verification code, and</a:t>
            </a:r>
          </a:p>
          <a:p>
            <a:pPr lvl="3"/>
            <a:r>
              <a:rPr lang="en-US" sz="800" dirty="0">
                <a:effectLst/>
                <a:latin typeface="Arial" panose="020B0604020202020204" pitchFamily="34" charset="0"/>
                <a:ea typeface="Calibri" panose="020F0502020204030204" pitchFamily="34" charset="0"/>
              </a:rPr>
              <a:t>Enter the date the pregnancy was reported in the “Pregnancy Verification </a:t>
            </a:r>
            <a:r>
              <a:rPr lang="en-US" sz="800" dirty="0">
                <a:latin typeface="Arial" panose="020B0604020202020204" pitchFamily="34" charset="0"/>
                <a:ea typeface="Calibri" panose="020F0502020204030204" pitchFamily="34" charset="0"/>
              </a:rPr>
              <a:t>Date field”</a:t>
            </a:r>
          </a:p>
          <a:p>
            <a:pPr lvl="1"/>
            <a:r>
              <a:rPr lang="en-US" sz="1200" dirty="0">
                <a:effectLst/>
                <a:latin typeface="Arial" panose="020B0604020202020204" pitchFamily="34" charset="0"/>
                <a:ea typeface="Calibri" panose="020F0502020204030204" pitchFamily="34" charset="0"/>
              </a:rPr>
              <a:t>If a member</a:t>
            </a:r>
            <a:r>
              <a:rPr lang="en-US" sz="1200" dirty="0">
                <a:latin typeface="Arial" panose="020B0604020202020204" pitchFamily="34" charset="0"/>
                <a:ea typeface="Calibri" panose="020F0502020204030204" pitchFamily="34" charset="0"/>
              </a:rPr>
              <a:t> indicates they are experiencing homelessness, workers must:</a:t>
            </a:r>
          </a:p>
          <a:p>
            <a:pPr lvl="2"/>
            <a:r>
              <a:rPr lang="en-US" sz="1000" dirty="0">
                <a:effectLst/>
                <a:latin typeface="Arial" panose="020B0604020202020204" pitchFamily="34" charset="0"/>
                <a:ea typeface="Calibri" panose="020F0502020204030204" pitchFamily="34" charset="0"/>
              </a:rPr>
              <a:t>Update the Current Demographics page to reflect a Living Arrangement Type of ’10-Homeless,’ and</a:t>
            </a:r>
          </a:p>
          <a:p>
            <a:pPr lvl="2"/>
            <a:r>
              <a:rPr lang="en-US" sz="1000" dirty="0">
                <a:latin typeface="Arial" panose="020B0604020202020204" pitchFamily="34" charset="0"/>
                <a:ea typeface="Calibri" panose="020F0502020204030204" pitchFamily="34" charset="0"/>
              </a:rPr>
              <a:t>Update the Homelessness Information section to answer the question “Expects to have a regular nighttime residence in the next 30 days?” question to ‘No’</a:t>
            </a:r>
          </a:p>
          <a:p>
            <a:pPr lvl="3"/>
            <a:r>
              <a:rPr lang="en-US" sz="800" dirty="0">
                <a:latin typeface="Arial" panose="020B0604020202020204" pitchFamily="34" charset="0"/>
                <a:ea typeface="Calibri" panose="020F0502020204030204" pitchFamily="34" charset="0"/>
              </a:rPr>
              <a:t>Note: this action must be taken even if the member has responded “Yes” to this question to ensure the exemption is applied</a:t>
            </a:r>
          </a:p>
          <a:p>
            <a:pPr lvl="2"/>
            <a:r>
              <a:rPr lang="en-US" sz="1000" dirty="0">
                <a:latin typeface="Arial" panose="020B0604020202020204" pitchFamily="34" charset="0"/>
                <a:ea typeface="Calibri" panose="020F0502020204030204" pitchFamily="34" charset="0"/>
              </a:rPr>
              <a:t>Document the action in the case comments</a:t>
            </a:r>
          </a:p>
        </p:txBody>
      </p:sp>
      <p:sp>
        <p:nvSpPr>
          <p:cNvPr id="4" name="Date Placeholder 3">
            <a:extLst>
              <a:ext uri="{FF2B5EF4-FFF2-40B4-BE49-F238E27FC236}">
                <a16:creationId xmlns:a16="http://schemas.microsoft.com/office/drawing/2014/main" id="{A46E934E-7BFD-A1CB-5620-1493ACB4C929}"/>
              </a:ext>
            </a:extLst>
          </p:cNvPr>
          <p:cNvSpPr>
            <a:spLocks noGrp="1"/>
          </p:cNvSpPr>
          <p:nvPr>
            <p:ph type="dt" sz="half" idx="10"/>
          </p:nvPr>
        </p:nvSpPr>
        <p:spPr/>
        <p:txBody>
          <a:bodyPr/>
          <a:lstStyle/>
          <a:p>
            <a:fld id="{044C4ED1-E7E8-4C14-9964-74FE3A77C706}" type="datetime1">
              <a:rPr lang="en-US" smtClean="0"/>
              <a:t>9/13/2023</a:t>
            </a:fld>
            <a:endParaRPr lang="en-US"/>
          </a:p>
        </p:txBody>
      </p:sp>
      <p:sp>
        <p:nvSpPr>
          <p:cNvPr id="5" name="Slide Number Placeholder 4">
            <a:extLst>
              <a:ext uri="{FF2B5EF4-FFF2-40B4-BE49-F238E27FC236}">
                <a16:creationId xmlns:a16="http://schemas.microsoft.com/office/drawing/2014/main" id="{01B495EE-D6F6-AAF1-6CE5-C48B3F65C51A}"/>
              </a:ext>
            </a:extLst>
          </p:cNvPr>
          <p:cNvSpPr>
            <a:spLocks noGrp="1"/>
          </p:cNvSpPr>
          <p:nvPr>
            <p:ph type="sldNum" sz="quarter" idx="12"/>
          </p:nvPr>
        </p:nvSpPr>
        <p:spPr/>
        <p:txBody>
          <a:bodyPr/>
          <a:lstStyle/>
          <a:p>
            <a:fld id="{32ED961A-2BEC-488B-B8A2-AC3719786CEF}" type="slidenum">
              <a:rPr lang="en-US" smtClean="0"/>
              <a:t>4</a:t>
            </a:fld>
            <a:endParaRPr lang="en-US"/>
          </a:p>
        </p:txBody>
      </p:sp>
    </p:spTree>
    <p:extLst>
      <p:ext uri="{BB962C8B-B14F-4D97-AF65-F5344CB8AC3E}">
        <p14:creationId xmlns:p14="http://schemas.microsoft.com/office/powerpoint/2010/main" val="3429317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8F339-2DF2-DBB6-983A-6B27F469C631}"/>
              </a:ext>
            </a:extLst>
          </p:cNvPr>
          <p:cNvSpPr>
            <a:spLocks noGrp="1"/>
          </p:cNvSpPr>
          <p:nvPr>
            <p:ph type="title"/>
          </p:nvPr>
        </p:nvSpPr>
        <p:spPr/>
        <p:txBody>
          <a:bodyPr/>
          <a:lstStyle/>
          <a:p>
            <a:r>
              <a:rPr lang="en-US" dirty="0"/>
              <a:t>Exemption Screening</a:t>
            </a:r>
          </a:p>
        </p:txBody>
      </p:sp>
      <p:sp>
        <p:nvSpPr>
          <p:cNvPr id="3" name="Content Placeholder 2">
            <a:extLst>
              <a:ext uri="{FF2B5EF4-FFF2-40B4-BE49-F238E27FC236}">
                <a16:creationId xmlns:a16="http://schemas.microsoft.com/office/drawing/2014/main" id="{4EB99BF8-3A72-875E-8438-D0AFF2FD85B8}"/>
              </a:ext>
            </a:extLst>
          </p:cNvPr>
          <p:cNvSpPr>
            <a:spLocks noGrp="1"/>
          </p:cNvSpPr>
          <p:nvPr>
            <p:ph idx="1"/>
          </p:nvPr>
        </p:nvSpPr>
        <p:spPr>
          <a:xfrm>
            <a:off x="1796527" y="1484555"/>
            <a:ext cx="9708085" cy="4749335"/>
          </a:xfrm>
        </p:spPr>
        <p:txBody>
          <a:bodyPr>
            <a:normAutofit fontScale="77500" lnSpcReduction="20000"/>
          </a:bodyPr>
          <a:lstStyle/>
          <a:p>
            <a:pPr marL="0" marR="0">
              <a:lnSpc>
                <a:spcPct val="105000"/>
              </a:lnSpc>
              <a:spcBef>
                <a:spcPts val="0"/>
              </a:spcBef>
              <a:spcAft>
                <a:spcPts val="800"/>
              </a:spcAft>
            </a:pPr>
            <a:r>
              <a:rPr lang="en-US" sz="1600" dirty="0">
                <a:effectLst/>
                <a:ea typeface="Calibri" panose="020F0502020204030204" pitchFamily="34" charset="0"/>
              </a:rPr>
              <a:t>When workers reach the FS Work Registrant / ABAWD Information page in the driver flow, in addition to the questions listed on the page, workers must ask:</a:t>
            </a:r>
          </a:p>
          <a:p>
            <a:pPr lvl="1" indent="-342900">
              <a:lnSpc>
                <a:spcPct val="105000"/>
              </a:lnSpc>
              <a:spcBef>
                <a:spcPts val="0"/>
              </a:spcBef>
              <a:buFont typeface="+mj-lt"/>
              <a:buAutoNum type="arabicPeriod"/>
            </a:pPr>
            <a:r>
              <a:rPr lang="en-US" dirty="0">
                <a:effectLst/>
                <a:ea typeface="Times New Roman" panose="02020603050405020304" pitchFamily="18" charset="0"/>
              </a:rPr>
              <a:t>Has this member ever served in the United States Armed Forces (including the Army, Marine Corps, Navy, Air Force, Space Force, Coast Guard, National Guard, and Armed Forces Reserve) and been discharged or released under any condition?</a:t>
            </a:r>
          </a:p>
          <a:p>
            <a:pPr lvl="1" indent="-342900">
              <a:lnSpc>
                <a:spcPct val="105000"/>
              </a:lnSpc>
              <a:spcBef>
                <a:spcPts val="0"/>
              </a:spcBef>
              <a:spcAft>
                <a:spcPts val="800"/>
              </a:spcAft>
              <a:buFont typeface="+mj-lt"/>
              <a:buAutoNum type="arabicPeriod"/>
            </a:pPr>
            <a:r>
              <a:rPr lang="en-US" dirty="0">
                <a:effectLst/>
                <a:ea typeface="Times New Roman" panose="02020603050405020304" pitchFamily="18" charset="0"/>
              </a:rPr>
              <a:t>Was this member in foster care on their 18</a:t>
            </a:r>
            <a:r>
              <a:rPr lang="en-US" baseline="30000" dirty="0">
                <a:effectLst/>
                <a:ea typeface="Times New Roman" panose="02020603050405020304" pitchFamily="18" charset="0"/>
              </a:rPr>
              <a:t>th</a:t>
            </a:r>
            <a:r>
              <a:rPr lang="en-US" dirty="0">
                <a:effectLst/>
                <a:ea typeface="Times New Roman" panose="02020603050405020304" pitchFamily="18" charset="0"/>
              </a:rPr>
              <a:t> birthday and currently under 25 years of age?</a:t>
            </a:r>
          </a:p>
          <a:p>
            <a:pPr marL="0" marR="0">
              <a:lnSpc>
                <a:spcPct val="105000"/>
              </a:lnSpc>
              <a:spcBef>
                <a:spcPts val="0"/>
              </a:spcBef>
              <a:spcAft>
                <a:spcPts val="800"/>
              </a:spcAft>
            </a:pPr>
            <a:r>
              <a:rPr lang="en-US" sz="1600" dirty="0">
                <a:effectLst/>
                <a:ea typeface="Calibri" panose="020F0502020204030204" pitchFamily="34" charset="0"/>
              </a:rPr>
              <a:t>If the answer to either of these questions is ‘Yes’, the worker must:</a:t>
            </a:r>
          </a:p>
          <a:p>
            <a:pPr lvl="1" indent="-342900">
              <a:lnSpc>
                <a:spcPct val="105000"/>
              </a:lnSpc>
              <a:spcBef>
                <a:spcPts val="0"/>
              </a:spcBef>
              <a:buFont typeface="Wingdings 3" panose="05040102010807070707" pitchFamily="18" charset="2"/>
              <a:buChar char="´"/>
            </a:pPr>
            <a:r>
              <a:rPr lang="en-US" dirty="0">
                <a:effectLst/>
                <a:ea typeface="Times New Roman" panose="02020603050405020304" pitchFamily="18" charset="0"/>
              </a:rPr>
              <a:t>Answer the “Is this individual the primary caretaker of a child under age 6 out of the home” question on the page with a ‘Yes’ and,</a:t>
            </a:r>
          </a:p>
          <a:p>
            <a:pPr lvl="1" indent="-342900">
              <a:lnSpc>
                <a:spcPct val="105000"/>
              </a:lnSpc>
              <a:spcBef>
                <a:spcPts val="0"/>
              </a:spcBef>
              <a:buFont typeface="Wingdings 3" panose="05040102010807070707" pitchFamily="18" charset="2"/>
              <a:buChar char="´"/>
            </a:pPr>
            <a:r>
              <a:rPr lang="en-US" dirty="0">
                <a:effectLst/>
                <a:ea typeface="Times New Roman" panose="02020603050405020304" pitchFamily="18" charset="0"/>
              </a:rPr>
              <a:t>Enter ‘CC – Collateral Contact’ in the Verification field.</a:t>
            </a:r>
          </a:p>
          <a:p>
            <a:pPr lvl="2" indent="-285750">
              <a:lnSpc>
                <a:spcPct val="105000"/>
              </a:lnSpc>
              <a:spcBef>
                <a:spcPts val="0"/>
              </a:spcBef>
              <a:buFont typeface="Wingdings 3" panose="05040102010807070707" pitchFamily="18" charset="2"/>
              <a:buChar char="´"/>
            </a:pPr>
            <a:r>
              <a:rPr lang="en-US" sz="1600" dirty="0">
                <a:effectLst/>
                <a:ea typeface="Times New Roman" panose="02020603050405020304" pitchFamily="18" charset="0"/>
              </a:rPr>
              <a:t>Note: Information indicating that the member is the primary caretaker of a child under the age of 6 out of the home will show on the case summary sent to the member. DHS recommends explaining to the member that the case has been temporarily updated with this information to grant them the exemption they are entitled to at this time and will be updated when system enhancements are completed</a:t>
            </a:r>
          </a:p>
          <a:p>
            <a:pPr lvl="1" indent="-342900">
              <a:lnSpc>
                <a:spcPct val="105000"/>
              </a:lnSpc>
              <a:spcBef>
                <a:spcPts val="0"/>
              </a:spcBef>
              <a:spcAft>
                <a:spcPts val="800"/>
              </a:spcAft>
              <a:buFont typeface="Wingdings 3" panose="05040102010807070707" pitchFamily="18" charset="2"/>
              <a:buChar char="´"/>
            </a:pPr>
            <a:r>
              <a:rPr lang="en-US" dirty="0">
                <a:effectLst/>
                <a:ea typeface="Times New Roman" panose="02020603050405020304" pitchFamily="18" charset="0"/>
              </a:rPr>
              <a:t>Document in the case comments what the actual reported exemption is and that the temporary manual process was followed</a:t>
            </a:r>
          </a:p>
          <a:p>
            <a:pPr>
              <a:lnSpc>
                <a:spcPct val="105000"/>
              </a:lnSpc>
              <a:spcBef>
                <a:spcPts val="0"/>
              </a:spcBef>
              <a:spcAft>
                <a:spcPts val="800"/>
              </a:spcAft>
              <a:buFont typeface="Wingdings 3" panose="05040102010807070707" pitchFamily="18" charset="2"/>
              <a:buChar char="´"/>
            </a:pPr>
            <a:r>
              <a:rPr lang="en-US" sz="1600" dirty="0">
                <a:ea typeface="Times New Roman" panose="02020603050405020304" pitchFamily="18" charset="0"/>
              </a:rPr>
              <a:t>Examples of case comments:</a:t>
            </a:r>
          </a:p>
          <a:p>
            <a:pPr lvl="1">
              <a:lnSpc>
                <a:spcPct val="105000"/>
              </a:lnSpc>
              <a:spcBef>
                <a:spcPts val="0"/>
              </a:spcBef>
              <a:spcAft>
                <a:spcPts val="800"/>
              </a:spcAft>
              <a:buFont typeface="Wingdings 3" panose="05040102010807070707" pitchFamily="18" charset="2"/>
              <a:buChar char="´"/>
            </a:pPr>
            <a:r>
              <a:rPr lang="en-US" sz="1400" dirty="0">
                <a:effectLst/>
                <a:ea typeface="Times New Roman" panose="02020603050405020304" pitchFamily="18" charset="0"/>
              </a:rPr>
              <a:t>“Screened customer for all work registrant and ABAWD Exemptions, including homelessness, former foster care youth and veteran status. Customer reported no exemptions.”</a:t>
            </a:r>
          </a:p>
          <a:p>
            <a:pPr lvl="1">
              <a:lnSpc>
                <a:spcPct val="105000"/>
              </a:lnSpc>
              <a:spcBef>
                <a:spcPts val="0"/>
              </a:spcBef>
              <a:spcAft>
                <a:spcPts val="800"/>
              </a:spcAft>
              <a:buFont typeface="Wingdings 3" panose="05040102010807070707" pitchFamily="18" charset="2"/>
              <a:buChar char="´"/>
            </a:pPr>
            <a:r>
              <a:rPr lang="en-US" sz="1400" dirty="0">
                <a:effectLst/>
                <a:ea typeface="Times New Roman" panose="02020603050405020304" pitchFamily="18" charset="0"/>
              </a:rPr>
              <a:t>“Screened customer and spouse for all work registrant and ABAWD exemptions, including homelessness, veteran and former foster care youth status. Reported spouse is a veteran. Updated FS Work Registrant/ABAWD Information page to indicate spouse is the primary caretaker of a child under age 6 outside of the home, per temporary manual process. Explained </a:t>
            </a:r>
            <a:r>
              <a:rPr lang="en-US" sz="1400">
                <a:effectLst/>
                <a:ea typeface="Times New Roman" panose="02020603050405020304" pitchFamily="18" charset="0"/>
              </a:rPr>
              <a:t>to customer </a:t>
            </a:r>
            <a:r>
              <a:rPr lang="en-US" sz="1400" dirty="0">
                <a:effectLst/>
                <a:ea typeface="Times New Roman" panose="02020603050405020304" pitchFamily="18" charset="0"/>
              </a:rPr>
              <a:t>this will show on the case summary and is only temporary, until system updates are completed.”</a:t>
            </a:r>
          </a:p>
          <a:p>
            <a:pPr marL="457200" lvl="1" indent="0">
              <a:lnSpc>
                <a:spcPct val="105000"/>
              </a:lnSpc>
              <a:spcBef>
                <a:spcPts val="0"/>
              </a:spcBef>
              <a:spcAft>
                <a:spcPts val="800"/>
              </a:spcAft>
              <a:buNone/>
            </a:pPr>
            <a:endParaRPr lang="en-US" sz="1050" dirty="0">
              <a:effectLst/>
              <a:ea typeface="Times New Roman" panose="02020603050405020304" pitchFamily="18" charset="0"/>
            </a:endParaRPr>
          </a:p>
          <a:p>
            <a:pPr lvl="1" indent="-342900">
              <a:lnSpc>
                <a:spcPct val="105000"/>
              </a:lnSpc>
              <a:spcBef>
                <a:spcPts val="0"/>
              </a:spcBef>
              <a:spcAft>
                <a:spcPts val="800"/>
              </a:spcAft>
              <a:buFont typeface="Wingdings 3" panose="05040102010807070707" pitchFamily="18" charset="2"/>
              <a:buChar char="´"/>
            </a:pPr>
            <a:endParaRPr lang="en-US" sz="1050" dirty="0">
              <a:effectLst/>
              <a:ea typeface="Times New Roman" panose="02020603050405020304" pitchFamily="18" charset="0"/>
            </a:endParaRPr>
          </a:p>
        </p:txBody>
      </p:sp>
      <p:sp>
        <p:nvSpPr>
          <p:cNvPr id="4" name="Date Placeholder 3">
            <a:extLst>
              <a:ext uri="{FF2B5EF4-FFF2-40B4-BE49-F238E27FC236}">
                <a16:creationId xmlns:a16="http://schemas.microsoft.com/office/drawing/2014/main" id="{A46E934E-7BFD-A1CB-5620-1493ACB4C929}"/>
              </a:ext>
            </a:extLst>
          </p:cNvPr>
          <p:cNvSpPr>
            <a:spLocks noGrp="1"/>
          </p:cNvSpPr>
          <p:nvPr>
            <p:ph type="dt" sz="half" idx="10"/>
          </p:nvPr>
        </p:nvSpPr>
        <p:spPr/>
        <p:txBody>
          <a:bodyPr/>
          <a:lstStyle/>
          <a:p>
            <a:fld id="{044C4ED1-E7E8-4C14-9964-74FE3A77C706}" type="datetime1">
              <a:rPr lang="en-US" smtClean="0"/>
              <a:t>9/13/2023</a:t>
            </a:fld>
            <a:endParaRPr lang="en-US"/>
          </a:p>
        </p:txBody>
      </p:sp>
      <p:sp>
        <p:nvSpPr>
          <p:cNvPr id="5" name="Slide Number Placeholder 4">
            <a:extLst>
              <a:ext uri="{FF2B5EF4-FFF2-40B4-BE49-F238E27FC236}">
                <a16:creationId xmlns:a16="http://schemas.microsoft.com/office/drawing/2014/main" id="{01B495EE-D6F6-AAF1-6CE5-C48B3F65C51A}"/>
              </a:ext>
            </a:extLst>
          </p:cNvPr>
          <p:cNvSpPr>
            <a:spLocks noGrp="1"/>
          </p:cNvSpPr>
          <p:nvPr>
            <p:ph type="sldNum" sz="quarter" idx="12"/>
          </p:nvPr>
        </p:nvSpPr>
        <p:spPr/>
        <p:txBody>
          <a:bodyPr/>
          <a:lstStyle/>
          <a:p>
            <a:fld id="{32ED961A-2BEC-488B-B8A2-AC3719786CEF}" type="slidenum">
              <a:rPr lang="en-US" smtClean="0"/>
              <a:t>5</a:t>
            </a:fld>
            <a:endParaRPr lang="en-US"/>
          </a:p>
        </p:txBody>
      </p:sp>
    </p:spTree>
    <p:extLst>
      <p:ext uri="{BB962C8B-B14F-4D97-AF65-F5344CB8AC3E}">
        <p14:creationId xmlns:p14="http://schemas.microsoft.com/office/powerpoint/2010/main" val="1001360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5142"/>
          </a:xfrm>
        </p:spPr>
        <p:txBody>
          <a:bodyPr/>
          <a:lstStyle/>
          <a:p>
            <a:r>
              <a:rPr lang="en-US" dirty="0"/>
              <a:t>Time Limited Benefits</a:t>
            </a:r>
          </a:p>
        </p:txBody>
      </p:sp>
      <p:sp>
        <p:nvSpPr>
          <p:cNvPr id="3" name="Content Placeholder 2"/>
          <p:cNvSpPr>
            <a:spLocks noGrp="1"/>
          </p:cNvSpPr>
          <p:nvPr>
            <p:ph idx="1"/>
          </p:nvPr>
        </p:nvSpPr>
        <p:spPr>
          <a:xfrm>
            <a:off x="2589212" y="1624405"/>
            <a:ext cx="8915400" cy="4286817"/>
          </a:xfrm>
        </p:spPr>
        <p:txBody>
          <a:bodyPr>
            <a:normAutofit fontScale="92500" lnSpcReduction="20000"/>
          </a:bodyPr>
          <a:lstStyle/>
          <a:p>
            <a:pPr>
              <a:lnSpc>
                <a:spcPct val="110000"/>
              </a:lnSpc>
            </a:pPr>
            <a:r>
              <a:rPr lang="en-US" b="0" i="0" dirty="0">
                <a:solidFill>
                  <a:srgbClr val="000000"/>
                </a:solidFill>
                <a:effectLst/>
              </a:rPr>
              <a:t>ABAWD eligibility for FoodShare is limited to three months of TLBs in the current three-year clock period if an ABAWD is not meeting the FoodShare work requirement and does not have a qualifying exemption. The three TLB months do not have to be consecutive</a:t>
            </a:r>
            <a:endParaRPr lang="en-US" dirty="0"/>
          </a:p>
          <a:p>
            <a:pPr algn="l">
              <a:lnSpc>
                <a:spcPct val="110000"/>
              </a:lnSpc>
              <a:spcBef>
                <a:spcPts val="0"/>
              </a:spcBef>
              <a:spcAft>
                <a:spcPts val="1000"/>
              </a:spcAft>
            </a:pPr>
            <a:r>
              <a:rPr lang="en-US" b="0" i="0" u="none" strike="noStrike" dirty="0">
                <a:solidFill>
                  <a:srgbClr val="000000"/>
                </a:solidFill>
                <a:effectLst/>
              </a:rPr>
              <a:t>An ABAWD will accrue a TLB month any month in which the ABAWD received a full month of FoodShare benefits and the member:</a:t>
            </a:r>
          </a:p>
          <a:p>
            <a:pPr marL="800100" lvl="1" indent="-342900">
              <a:lnSpc>
                <a:spcPct val="110000"/>
              </a:lnSpc>
              <a:spcBef>
                <a:spcPts val="0"/>
              </a:spcBef>
              <a:spcAft>
                <a:spcPts val="1000"/>
              </a:spcAft>
              <a:buFont typeface="+mj-lt"/>
              <a:buAutoNum type="arabicPeriod"/>
            </a:pPr>
            <a:r>
              <a:rPr lang="en-US" b="0" i="0" dirty="0">
                <a:solidFill>
                  <a:srgbClr val="000000"/>
                </a:solidFill>
                <a:effectLst/>
              </a:rPr>
              <a:t>Is not meeting the FoodShare work requirement; and</a:t>
            </a:r>
          </a:p>
          <a:p>
            <a:pPr marL="800100" lvl="1" indent="-342900">
              <a:lnSpc>
                <a:spcPct val="110000"/>
              </a:lnSpc>
              <a:spcBef>
                <a:spcPts val="0"/>
              </a:spcBef>
              <a:spcAft>
                <a:spcPts val="1000"/>
              </a:spcAft>
              <a:buFont typeface="+mj-lt"/>
              <a:buAutoNum type="arabicPeriod"/>
            </a:pPr>
            <a:r>
              <a:rPr lang="en-US" b="0" i="0" dirty="0">
                <a:solidFill>
                  <a:srgbClr val="000000"/>
                </a:solidFill>
                <a:effectLst/>
              </a:rPr>
              <a:t>Does not meet an exemption from the FoodShare work requirement; or</a:t>
            </a:r>
          </a:p>
          <a:p>
            <a:pPr algn="l">
              <a:lnSpc>
                <a:spcPct val="110000"/>
              </a:lnSpc>
              <a:spcBef>
                <a:spcPts val="0"/>
              </a:spcBef>
              <a:spcAft>
                <a:spcPts val="1000"/>
              </a:spcAft>
            </a:pPr>
            <a:r>
              <a:rPr lang="en-US" b="0" i="0" u="none" strike="noStrike" dirty="0">
                <a:solidFill>
                  <a:srgbClr val="000000"/>
                </a:solidFill>
                <a:effectLst/>
              </a:rPr>
              <a:t>An ABAWD will not accrue a TLB month any month in which the ABAWD does one of the following:</a:t>
            </a:r>
          </a:p>
          <a:p>
            <a:pPr lvl="1">
              <a:lnSpc>
                <a:spcPct val="110000"/>
              </a:lnSpc>
              <a:spcBef>
                <a:spcPts val="0"/>
              </a:spcBef>
              <a:spcAft>
                <a:spcPts val="1000"/>
              </a:spcAft>
              <a:buFont typeface="+mj-lt"/>
              <a:buAutoNum type="arabicPeriod"/>
            </a:pPr>
            <a:r>
              <a:rPr lang="en-US" b="0" i="0" dirty="0">
                <a:solidFill>
                  <a:srgbClr val="000000"/>
                </a:solidFill>
                <a:effectLst/>
              </a:rPr>
              <a:t>Received pro-rated FoodShare benefits</a:t>
            </a:r>
          </a:p>
          <a:p>
            <a:pPr lvl="1">
              <a:lnSpc>
                <a:spcPct val="110000"/>
              </a:lnSpc>
              <a:spcBef>
                <a:spcPts val="0"/>
              </a:spcBef>
              <a:spcAft>
                <a:spcPts val="1000"/>
              </a:spcAft>
              <a:buFont typeface="+mj-lt"/>
              <a:buAutoNum type="arabicPeriod"/>
            </a:pPr>
            <a:r>
              <a:rPr lang="en-US" b="0" i="0" dirty="0">
                <a:solidFill>
                  <a:srgbClr val="000000"/>
                </a:solidFill>
                <a:effectLst/>
              </a:rPr>
              <a:t>Is covered by a waiver of the time limit</a:t>
            </a:r>
          </a:p>
          <a:p>
            <a:pPr marL="57150" indent="0">
              <a:lnSpc>
                <a:spcPct val="110000"/>
              </a:lnSpc>
              <a:buNone/>
            </a:pPr>
            <a:r>
              <a:rPr lang="en-US" dirty="0">
                <a:solidFill>
                  <a:srgbClr val="000000"/>
                </a:solidFill>
              </a:rPr>
              <a:t>Note:  Effective August 14, 2023, exemptions are not required to be verified unless questionable</a:t>
            </a:r>
            <a:endParaRPr lang="en-US" b="0" i="0" dirty="0">
              <a:solidFill>
                <a:srgbClr val="000000"/>
              </a:solidFill>
              <a:effectLst/>
            </a:endParaRPr>
          </a:p>
          <a:p>
            <a:endParaRPr lang="en-US" dirty="0"/>
          </a:p>
        </p:txBody>
      </p:sp>
      <p:sp>
        <p:nvSpPr>
          <p:cNvPr id="4" name="Date Placeholder 3"/>
          <p:cNvSpPr>
            <a:spLocks noGrp="1"/>
          </p:cNvSpPr>
          <p:nvPr>
            <p:ph type="dt" sz="half" idx="10"/>
          </p:nvPr>
        </p:nvSpPr>
        <p:spPr/>
        <p:txBody>
          <a:bodyPr/>
          <a:lstStyle/>
          <a:p>
            <a:fld id="{3A5C2D02-7A33-4DE5-B1D7-CB6BC7C7DD36}" type="datetime1">
              <a:rPr lang="en-US" smtClean="0"/>
              <a:t>9/13/2023</a:t>
            </a:fld>
            <a:endParaRPr lang="en-US"/>
          </a:p>
        </p:txBody>
      </p:sp>
      <p:sp>
        <p:nvSpPr>
          <p:cNvPr id="5" name="Slide Number Placeholder 4"/>
          <p:cNvSpPr>
            <a:spLocks noGrp="1"/>
          </p:cNvSpPr>
          <p:nvPr>
            <p:ph type="sldNum" sz="quarter" idx="12"/>
          </p:nvPr>
        </p:nvSpPr>
        <p:spPr/>
        <p:txBody>
          <a:bodyPr/>
          <a:lstStyle/>
          <a:p>
            <a:fld id="{32ED961A-2BEC-488B-B8A2-AC3719786CEF}" type="slidenum">
              <a:rPr lang="en-US" smtClean="0"/>
              <a:t>6</a:t>
            </a:fld>
            <a:endParaRPr lang="en-US"/>
          </a:p>
        </p:txBody>
      </p:sp>
    </p:spTree>
    <p:extLst>
      <p:ext uri="{BB962C8B-B14F-4D97-AF65-F5344CB8AC3E}">
        <p14:creationId xmlns:p14="http://schemas.microsoft.com/office/powerpoint/2010/main" val="3561509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5142"/>
          </a:xfrm>
        </p:spPr>
        <p:txBody>
          <a:bodyPr/>
          <a:lstStyle/>
          <a:p>
            <a:r>
              <a:rPr lang="en-US" dirty="0"/>
              <a:t>Time Limited Benefits</a:t>
            </a:r>
          </a:p>
        </p:txBody>
      </p:sp>
      <p:sp>
        <p:nvSpPr>
          <p:cNvPr id="3" name="Content Placeholder 2"/>
          <p:cNvSpPr>
            <a:spLocks noGrp="1"/>
          </p:cNvSpPr>
          <p:nvPr>
            <p:ph idx="1"/>
          </p:nvPr>
        </p:nvSpPr>
        <p:spPr>
          <a:xfrm>
            <a:off x="2589212" y="1624405"/>
            <a:ext cx="8915400" cy="4286817"/>
          </a:xfrm>
        </p:spPr>
        <p:txBody>
          <a:bodyPr>
            <a:normAutofit/>
          </a:bodyPr>
          <a:lstStyle/>
          <a:p>
            <a:pPr>
              <a:lnSpc>
                <a:spcPct val="110000"/>
              </a:lnSpc>
            </a:pPr>
            <a:r>
              <a:rPr lang="en-US" dirty="0">
                <a:solidFill>
                  <a:srgbClr val="000000"/>
                </a:solidFill>
              </a:rPr>
              <a:t>If an individual was not exempt from the FS work requirement, then the participant is an ABAWD and receives a TLB for any month they are not meeting the FS work requirement or have the work requirement and TLBs waived</a:t>
            </a:r>
            <a:endParaRPr lang="en-US" dirty="0"/>
          </a:p>
          <a:p>
            <a:pPr>
              <a:lnSpc>
                <a:spcPct val="110000"/>
              </a:lnSpc>
            </a:pPr>
            <a:r>
              <a:rPr lang="en-US" b="0" i="0" u="none" strike="noStrike" dirty="0">
                <a:solidFill>
                  <a:srgbClr val="000000"/>
                </a:solidFill>
                <a:effectLst/>
              </a:rPr>
              <a:t>If an individual receives more than three countable TLB months, then the worker must pursue an overpayment. The exception to this process is in instances of agency or system errors. If the mistake was due to an agency or system error, then the individual should not receive any countable TLB months, nor should the agency pursue any overpayments</a:t>
            </a:r>
          </a:p>
        </p:txBody>
      </p:sp>
      <p:sp>
        <p:nvSpPr>
          <p:cNvPr id="4" name="Date Placeholder 3"/>
          <p:cNvSpPr>
            <a:spLocks noGrp="1"/>
          </p:cNvSpPr>
          <p:nvPr>
            <p:ph type="dt" sz="half" idx="10"/>
          </p:nvPr>
        </p:nvSpPr>
        <p:spPr/>
        <p:txBody>
          <a:bodyPr/>
          <a:lstStyle/>
          <a:p>
            <a:fld id="{3A5C2D02-7A33-4DE5-B1D7-CB6BC7C7DD36}" type="datetime1">
              <a:rPr lang="en-US" smtClean="0"/>
              <a:t>9/13/2023</a:t>
            </a:fld>
            <a:endParaRPr lang="en-US"/>
          </a:p>
        </p:txBody>
      </p:sp>
      <p:sp>
        <p:nvSpPr>
          <p:cNvPr id="5" name="Slide Number Placeholder 4"/>
          <p:cNvSpPr>
            <a:spLocks noGrp="1"/>
          </p:cNvSpPr>
          <p:nvPr>
            <p:ph type="sldNum" sz="quarter" idx="12"/>
          </p:nvPr>
        </p:nvSpPr>
        <p:spPr/>
        <p:txBody>
          <a:bodyPr/>
          <a:lstStyle/>
          <a:p>
            <a:fld id="{32ED961A-2BEC-488B-B8A2-AC3719786CEF}" type="slidenum">
              <a:rPr lang="en-US" smtClean="0"/>
              <a:t>7</a:t>
            </a:fld>
            <a:endParaRPr lang="en-US"/>
          </a:p>
        </p:txBody>
      </p:sp>
    </p:spTree>
    <p:extLst>
      <p:ext uri="{BB962C8B-B14F-4D97-AF65-F5344CB8AC3E}">
        <p14:creationId xmlns:p14="http://schemas.microsoft.com/office/powerpoint/2010/main" val="1304619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7ED54-7F4C-6259-915B-52271E0A2C65}"/>
              </a:ext>
            </a:extLst>
          </p:cNvPr>
          <p:cNvSpPr>
            <a:spLocks noGrp="1"/>
          </p:cNvSpPr>
          <p:nvPr>
            <p:ph type="title"/>
          </p:nvPr>
        </p:nvSpPr>
        <p:spPr>
          <a:xfrm>
            <a:off x="2589212" y="624110"/>
            <a:ext cx="8915400" cy="1280890"/>
          </a:xfrm>
        </p:spPr>
        <p:txBody>
          <a:bodyPr>
            <a:normAutofit/>
          </a:bodyPr>
          <a:lstStyle/>
          <a:p>
            <a:r>
              <a:rPr lang="en-US" sz="2800" i="0" dirty="0">
                <a:solidFill>
                  <a:schemeClr val="tx1"/>
                </a:solidFill>
                <a:effectLst/>
              </a:rPr>
              <a:t>Verification of Work Hours and Exemptions </a:t>
            </a:r>
            <a:br>
              <a:rPr lang="en-US" sz="1800" b="1" i="0" dirty="0">
                <a:solidFill>
                  <a:srgbClr val="000080"/>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001F1DAC-5AFE-EDBA-4F7B-A0AB91AE25E2}"/>
              </a:ext>
            </a:extLst>
          </p:cNvPr>
          <p:cNvSpPr>
            <a:spLocks noGrp="1"/>
          </p:cNvSpPr>
          <p:nvPr>
            <p:ph idx="1"/>
          </p:nvPr>
        </p:nvSpPr>
        <p:spPr>
          <a:xfrm>
            <a:off x="2589212" y="1785769"/>
            <a:ext cx="8915400" cy="4125453"/>
          </a:xfrm>
        </p:spPr>
        <p:txBody>
          <a:bodyPr>
            <a:normAutofit fontScale="92500"/>
          </a:bodyPr>
          <a:lstStyle/>
          <a:p>
            <a:r>
              <a:rPr lang="en-US" sz="1600" dirty="0">
                <a:solidFill>
                  <a:srgbClr val="000000"/>
                </a:solidFill>
                <a:latin typeface="Century Gothic" panose="020B0502020202020204" pitchFamily="34" charset="0"/>
              </a:rPr>
              <a:t>Effective 8/14/23, </a:t>
            </a:r>
            <a:r>
              <a:rPr lang="en-US" sz="1600" b="0" i="0" dirty="0">
                <a:solidFill>
                  <a:srgbClr val="000000"/>
                </a:solidFill>
                <a:effectLst/>
                <a:latin typeface="Century Gothic" panose="020B0502020202020204" pitchFamily="34" charset="0"/>
              </a:rPr>
              <a:t>exemptions from the FoodShare work requirement do not need to be verified unless </a:t>
            </a:r>
            <a:r>
              <a:rPr lang="en-US" sz="1600" b="1" i="0" dirty="0">
                <a:solidFill>
                  <a:srgbClr val="000000"/>
                </a:solidFill>
                <a:effectLst/>
                <a:latin typeface="Century Gothic" panose="020B0502020202020204" pitchFamily="34" charset="0"/>
              </a:rPr>
              <a:t>questionable </a:t>
            </a:r>
          </a:p>
          <a:p>
            <a:r>
              <a:rPr lang="en-US" sz="1600" dirty="0">
                <a:solidFill>
                  <a:srgbClr val="000000"/>
                </a:solidFill>
                <a:latin typeface="Century Gothic" panose="020B0502020202020204" pitchFamily="34" charset="0"/>
              </a:rPr>
              <a:t>If determined questionable, verification examples include:</a:t>
            </a:r>
          </a:p>
          <a:p>
            <a:pPr lvl="1"/>
            <a:r>
              <a:rPr lang="en-US" sz="1400" b="0" i="0" dirty="0">
                <a:solidFill>
                  <a:srgbClr val="000000"/>
                </a:solidFill>
                <a:effectLst/>
                <a:latin typeface="Century Gothic" panose="020B0502020202020204" pitchFamily="34" charset="0"/>
              </a:rPr>
              <a:t>Agency form</a:t>
            </a:r>
          </a:p>
          <a:p>
            <a:pPr lvl="1"/>
            <a:r>
              <a:rPr lang="en-US" sz="1400" dirty="0">
                <a:solidFill>
                  <a:srgbClr val="000000"/>
                </a:solidFill>
                <a:latin typeface="Century Gothic" panose="020B0502020202020204" pitchFamily="34" charset="0"/>
              </a:rPr>
              <a:t>Statement from health care, social worker or AODA Professional</a:t>
            </a:r>
          </a:p>
          <a:p>
            <a:pPr lvl="1"/>
            <a:r>
              <a:rPr lang="en-US" sz="1400" b="0" i="0" dirty="0">
                <a:solidFill>
                  <a:srgbClr val="000000"/>
                </a:solidFill>
                <a:effectLst/>
                <a:latin typeface="Century Gothic" panose="020B0502020202020204" pitchFamily="34" charset="0"/>
              </a:rPr>
              <a:t>Data Exchanges considered verified upon receipt (unemployment, SSA)</a:t>
            </a:r>
          </a:p>
          <a:p>
            <a:pPr lvl="1"/>
            <a:r>
              <a:rPr lang="en-US" sz="1400" b="0" i="0" dirty="0">
                <a:solidFill>
                  <a:srgbClr val="000000"/>
                </a:solidFill>
                <a:effectLst/>
                <a:latin typeface="Century Gothic" panose="020B0502020202020204" pitchFamily="34" charset="0"/>
              </a:rPr>
              <a:t>By using information known to the IM agency</a:t>
            </a:r>
          </a:p>
          <a:p>
            <a:pPr lvl="1"/>
            <a:r>
              <a:rPr lang="en-US" sz="1400" dirty="0">
                <a:solidFill>
                  <a:srgbClr val="000000"/>
                </a:solidFill>
                <a:latin typeface="Century Gothic" panose="020B0502020202020204" pitchFamily="34" charset="0"/>
              </a:rPr>
              <a:t>Collateral contact</a:t>
            </a:r>
          </a:p>
          <a:p>
            <a:pPr lvl="1"/>
            <a:r>
              <a:rPr lang="en-US" sz="1400" b="0" i="0" dirty="0">
                <a:solidFill>
                  <a:srgbClr val="000000"/>
                </a:solidFill>
                <a:effectLst/>
                <a:latin typeface="Century Gothic" panose="020B0502020202020204" pitchFamily="34" charset="0"/>
              </a:rPr>
              <a:t>Medical Exemption from Work Requirement for ABAWD form (note, this form is not required, and other forms of verification can be used to verify if someone is physically or mentally unable to work)</a:t>
            </a:r>
          </a:p>
          <a:p>
            <a:r>
              <a:rPr lang="en-US" sz="1600" b="0" i="0" dirty="0">
                <a:solidFill>
                  <a:srgbClr val="000000"/>
                </a:solidFill>
                <a:effectLst/>
                <a:latin typeface="Century Gothic" panose="020B0502020202020204" pitchFamily="34" charset="0"/>
              </a:rPr>
              <a:t>Hours worked must be verified.</a:t>
            </a:r>
            <a:r>
              <a:rPr lang="en-US" sz="1600" dirty="0">
                <a:solidFill>
                  <a:srgbClr val="000000"/>
                </a:solidFill>
                <a:latin typeface="Century Gothic" panose="020B0502020202020204" pitchFamily="34" charset="0"/>
              </a:rPr>
              <a:t> Verification types include:</a:t>
            </a:r>
          </a:p>
          <a:p>
            <a:pPr lvl="1"/>
            <a:r>
              <a:rPr lang="en-US" sz="1400" b="0" i="0" dirty="0">
                <a:solidFill>
                  <a:srgbClr val="000000"/>
                </a:solidFill>
                <a:effectLst/>
                <a:latin typeface="Century Gothic" panose="020B0502020202020204" pitchFamily="34" charset="0"/>
              </a:rPr>
              <a:t>Employer form/paystub/tax document/EVFE</a:t>
            </a:r>
          </a:p>
          <a:p>
            <a:pPr lvl="1"/>
            <a:r>
              <a:rPr lang="en-US" sz="1400" dirty="0">
                <a:solidFill>
                  <a:srgbClr val="000000"/>
                </a:solidFill>
                <a:latin typeface="Century Gothic" panose="020B0502020202020204" pitchFamily="34" charset="0"/>
              </a:rPr>
              <a:t>Written statement or contact from employer, work program or volunteer site</a:t>
            </a:r>
          </a:p>
          <a:p>
            <a:pPr marL="0" indent="0">
              <a:buNone/>
            </a:pPr>
            <a:endParaRPr lang="en-US" sz="1600" dirty="0">
              <a:solidFill>
                <a:srgbClr val="000000"/>
              </a:solidFill>
              <a:latin typeface="Century Gothic" panose="020B0502020202020204" pitchFamily="34" charset="0"/>
            </a:endParaRPr>
          </a:p>
          <a:p>
            <a:pPr marL="457200" lvl="1" indent="0">
              <a:buNone/>
            </a:pPr>
            <a:endParaRPr lang="en-US" b="0" i="0" dirty="0">
              <a:solidFill>
                <a:srgbClr val="000000"/>
              </a:solidFill>
              <a:effectLst/>
              <a:latin typeface="Century Gothic" panose="020B0502020202020204" pitchFamily="34" charset="0"/>
            </a:endParaRPr>
          </a:p>
        </p:txBody>
      </p:sp>
      <p:sp>
        <p:nvSpPr>
          <p:cNvPr id="4" name="Date Placeholder 3">
            <a:extLst>
              <a:ext uri="{FF2B5EF4-FFF2-40B4-BE49-F238E27FC236}">
                <a16:creationId xmlns:a16="http://schemas.microsoft.com/office/drawing/2014/main" id="{CB67F180-0356-C7AE-2D25-03CF359EA58F}"/>
              </a:ext>
            </a:extLst>
          </p:cNvPr>
          <p:cNvSpPr>
            <a:spLocks noGrp="1"/>
          </p:cNvSpPr>
          <p:nvPr>
            <p:ph type="dt" sz="half" idx="10"/>
          </p:nvPr>
        </p:nvSpPr>
        <p:spPr/>
        <p:txBody>
          <a:bodyPr/>
          <a:lstStyle/>
          <a:p>
            <a:fld id="{044C4ED1-E7E8-4C14-9964-74FE3A77C706}" type="datetime1">
              <a:rPr lang="en-US" smtClean="0"/>
              <a:t>9/13/2023</a:t>
            </a:fld>
            <a:endParaRPr lang="en-US"/>
          </a:p>
        </p:txBody>
      </p:sp>
      <p:sp>
        <p:nvSpPr>
          <p:cNvPr id="5" name="Slide Number Placeholder 4">
            <a:extLst>
              <a:ext uri="{FF2B5EF4-FFF2-40B4-BE49-F238E27FC236}">
                <a16:creationId xmlns:a16="http://schemas.microsoft.com/office/drawing/2014/main" id="{EFAC086B-6F62-8E24-C0A1-FC8863F26909}"/>
              </a:ext>
            </a:extLst>
          </p:cNvPr>
          <p:cNvSpPr>
            <a:spLocks noGrp="1"/>
          </p:cNvSpPr>
          <p:nvPr>
            <p:ph type="sldNum" sz="quarter" idx="12"/>
          </p:nvPr>
        </p:nvSpPr>
        <p:spPr/>
        <p:txBody>
          <a:bodyPr/>
          <a:lstStyle/>
          <a:p>
            <a:fld id="{32ED961A-2BEC-488B-B8A2-AC3719786CEF}" type="slidenum">
              <a:rPr lang="en-US" smtClean="0"/>
              <a:t>8</a:t>
            </a:fld>
            <a:endParaRPr lang="en-US"/>
          </a:p>
        </p:txBody>
      </p:sp>
    </p:spTree>
    <p:extLst>
      <p:ext uri="{BB962C8B-B14F-4D97-AF65-F5344CB8AC3E}">
        <p14:creationId xmlns:p14="http://schemas.microsoft.com/office/powerpoint/2010/main" val="2508132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35F8F-562D-9888-866B-A32169715911}"/>
              </a:ext>
            </a:extLst>
          </p:cNvPr>
          <p:cNvSpPr>
            <a:spLocks noGrp="1"/>
          </p:cNvSpPr>
          <p:nvPr>
            <p:ph type="title"/>
          </p:nvPr>
        </p:nvSpPr>
        <p:spPr/>
        <p:txBody>
          <a:bodyPr/>
          <a:lstStyle/>
          <a:p>
            <a:r>
              <a:rPr lang="en-US" dirty="0"/>
              <a:t>Exemptions</a:t>
            </a:r>
          </a:p>
        </p:txBody>
      </p:sp>
      <p:sp>
        <p:nvSpPr>
          <p:cNvPr id="3" name="Content Placeholder 2">
            <a:extLst>
              <a:ext uri="{FF2B5EF4-FFF2-40B4-BE49-F238E27FC236}">
                <a16:creationId xmlns:a16="http://schemas.microsoft.com/office/drawing/2014/main" id="{856DD7D3-2D34-CFA2-5AF9-1047DE36AEF5}"/>
              </a:ext>
            </a:extLst>
          </p:cNvPr>
          <p:cNvSpPr>
            <a:spLocks noGrp="1"/>
          </p:cNvSpPr>
          <p:nvPr>
            <p:ph idx="1"/>
          </p:nvPr>
        </p:nvSpPr>
        <p:spPr>
          <a:xfrm>
            <a:off x="2589212" y="1592132"/>
            <a:ext cx="8915400" cy="4319090"/>
          </a:xfrm>
        </p:spPr>
        <p:txBody>
          <a:bodyPr>
            <a:normAutofit/>
          </a:bodyPr>
          <a:lstStyle/>
          <a:p>
            <a:r>
              <a:rPr lang="en-US" b="0" i="0" dirty="0">
                <a:solidFill>
                  <a:srgbClr val="000000"/>
                </a:solidFill>
                <a:effectLst/>
              </a:rPr>
              <a:t>If an exemption exists for part of a month, the member is exempt for the entire month</a:t>
            </a:r>
          </a:p>
          <a:p>
            <a:r>
              <a:rPr lang="en-US" b="0" i="0" dirty="0">
                <a:solidFill>
                  <a:srgbClr val="000000"/>
                </a:solidFill>
                <a:effectLst/>
              </a:rPr>
              <a:t>Upon report of the exemption or verification of work hours, workers must determine when the individual initially became exempt or began meeting the work requirement and remove TLBs that were incurred while the individual was exempt or meeting the FoodShare work requirement</a:t>
            </a:r>
            <a:endParaRPr lang="en-US" dirty="0">
              <a:solidFill>
                <a:srgbClr val="000000"/>
              </a:solidFill>
            </a:endParaRPr>
          </a:p>
          <a:p>
            <a:r>
              <a:rPr lang="en-US" b="0" i="0" dirty="0">
                <a:solidFill>
                  <a:srgbClr val="000000"/>
                </a:solidFill>
                <a:effectLst/>
              </a:rPr>
              <a:t>The effective date of an exemption is the first of the month the exemption situation exists. The FoodShare Clock Page may need to be adjusted</a:t>
            </a:r>
            <a:endParaRPr lang="en-US" dirty="0"/>
          </a:p>
        </p:txBody>
      </p:sp>
      <p:sp>
        <p:nvSpPr>
          <p:cNvPr id="4" name="Date Placeholder 3">
            <a:extLst>
              <a:ext uri="{FF2B5EF4-FFF2-40B4-BE49-F238E27FC236}">
                <a16:creationId xmlns:a16="http://schemas.microsoft.com/office/drawing/2014/main" id="{4D89E31F-C7C9-2968-5D6D-64739A7C2296}"/>
              </a:ext>
            </a:extLst>
          </p:cNvPr>
          <p:cNvSpPr>
            <a:spLocks noGrp="1"/>
          </p:cNvSpPr>
          <p:nvPr>
            <p:ph type="dt" sz="half" idx="10"/>
          </p:nvPr>
        </p:nvSpPr>
        <p:spPr/>
        <p:txBody>
          <a:bodyPr/>
          <a:lstStyle/>
          <a:p>
            <a:fld id="{044C4ED1-E7E8-4C14-9964-74FE3A77C706}" type="datetime1">
              <a:rPr lang="en-US" smtClean="0"/>
              <a:t>9/13/2023</a:t>
            </a:fld>
            <a:endParaRPr lang="en-US"/>
          </a:p>
        </p:txBody>
      </p:sp>
      <p:sp>
        <p:nvSpPr>
          <p:cNvPr id="5" name="Slide Number Placeholder 4">
            <a:extLst>
              <a:ext uri="{FF2B5EF4-FFF2-40B4-BE49-F238E27FC236}">
                <a16:creationId xmlns:a16="http://schemas.microsoft.com/office/drawing/2014/main" id="{8A03720F-12FE-1F06-E7BF-603E30CD6390}"/>
              </a:ext>
            </a:extLst>
          </p:cNvPr>
          <p:cNvSpPr>
            <a:spLocks noGrp="1"/>
          </p:cNvSpPr>
          <p:nvPr>
            <p:ph type="sldNum" sz="quarter" idx="12"/>
          </p:nvPr>
        </p:nvSpPr>
        <p:spPr/>
        <p:txBody>
          <a:bodyPr/>
          <a:lstStyle/>
          <a:p>
            <a:fld id="{32ED961A-2BEC-488B-B8A2-AC3719786CEF}" type="slidenum">
              <a:rPr lang="en-US" smtClean="0"/>
              <a:t>9</a:t>
            </a:fld>
            <a:endParaRPr lang="en-US"/>
          </a:p>
        </p:txBody>
      </p:sp>
    </p:spTree>
    <p:extLst>
      <p:ext uri="{BB962C8B-B14F-4D97-AF65-F5344CB8AC3E}">
        <p14:creationId xmlns:p14="http://schemas.microsoft.com/office/powerpoint/2010/main" val="142920707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F30E3757AF094391C43966ABD436EC" ma:contentTypeVersion="13" ma:contentTypeDescription="Create a new document." ma:contentTypeScope="" ma:versionID="04f27ada2238d016c1a9c45cd2b1720e">
  <xsd:schema xmlns:xsd="http://www.w3.org/2001/XMLSchema" xmlns:xs="http://www.w3.org/2001/XMLSchema" xmlns:p="http://schemas.microsoft.com/office/2006/metadata/properties" xmlns:ns2="2f254586-b35f-4441-a040-f54e6e92090e" targetNamespace="http://schemas.microsoft.com/office/2006/metadata/properties" ma:root="true" ma:fieldsID="d8ab4209aa2964d83b90e90605d88346" ns2:_="">
    <xsd:import namespace="2f254586-b35f-4441-a040-f54e6e92090e"/>
    <xsd:element name="properties">
      <xsd:complexType>
        <xsd:sequence>
          <xsd:element name="documentManagement">
            <xsd:complexType>
              <xsd:all>
                <xsd:element ref="ns2:Document_x0020_Type" minOccurs="0"/>
                <xsd:element ref="ns2:Training_x0020_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254586-b35f-4441-a040-f54e6e92090e" elementFormDefault="qualified">
    <xsd:import namespace="http://schemas.microsoft.com/office/2006/documentManagement/types"/>
    <xsd:import namespace="http://schemas.microsoft.com/office/infopath/2007/PartnerControls"/>
    <xsd:element name="Document_x0020_Type" ma:index="8" nillable="true" ma:displayName="Document Type" ma:internalName="Document_x0020_Type">
      <xsd:complexType>
        <xsd:complexContent>
          <xsd:extension base="dms:MultiChoice">
            <xsd:sequence>
              <xsd:element name="Value" maxOccurs="unbounded" minOccurs="0" nillable="true">
                <xsd:simpleType>
                  <xsd:restriction base="dms:Choice">
                    <xsd:enumeration value="Case Review"/>
                    <xsd:enumeration value="Desk Aid"/>
                    <xsd:enumeration value="DHS New Worker Training"/>
                    <xsd:enumeration value="EST Agenda"/>
                    <xsd:enumeration value="EST Agent Reminders"/>
                    <xsd:enumeration value="EST Meetings"/>
                    <xsd:enumeration value="Mock Training Scenarios"/>
                    <xsd:enumeration value="New Worker Classroom Training"/>
                    <xsd:enumeration value="Quizzes"/>
                    <xsd:enumeration value="Release Summaries"/>
                    <xsd:enumeration value="Schedules"/>
                    <xsd:enumeration value="Training Forms"/>
                    <xsd:enumeration value="Training Guidelines and Materials"/>
                    <xsd:enumeration value="Training Presentations"/>
                    <xsd:enumeration value="Training Team Agenda"/>
                    <xsd:enumeration value="Training Team Minutes"/>
                  </xsd:restriction>
                </xsd:simpleType>
              </xsd:element>
            </xsd:sequence>
          </xsd:extension>
        </xsd:complexContent>
      </xsd:complexType>
    </xsd:element>
    <xsd:element name="Training_x0020_Topic" ma:index="9" nillable="true" ma:displayName="Training Topic" ma:internalName="Training_x0020_Topic">
      <xsd:complexType>
        <xsd:complexContent>
          <xsd:extension base="dms:MultiChoice">
            <xsd:sequence>
              <xsd:element name="Value" maxOccurs="unbounded" minOccurs="0" nillable="true">
                <xsd:simpleType>
                  <xsd:restriction base="dms:Choice">
                    <xsd:enumeration value="ABAWD and Work Registrant"/>
                    <xsd:enumeration value="Alerts"/>
                    <xsd:enumeration value="Application/Renewal"/>
                    <xsd:enumeration value="Brits"/>
                    <xsd:enumeration value="Call Center"/>
                    <xsd:enumeration value="Case Comments"/>
                    <xsd:enumeration value="Changes and EBT Screens"/>
                    <xsd:enumeration value="Child Care and W-2"/>
                    <xsd:enumeration value="Child Support"/>
                    <xsd:enumeration value="Data Exchange"/>
                    <xsd:enumeration value="Dates and Deletions"/>
                    <xsd:enumeration value="Desk Aid Training"/>
                    <xsd:enumeration value="Doc Viewer and ECF"/>
                    <xsd:enumeration value="EBD and SSA"/>
                    <xsd:enumeration value="EI"/>
                    <xsd:enumeration value="FEV"/>
                    <xsd:enumeration value="Forward Health"/>
                    <xsd:enumeration value="Interviewing"/>
                    <xsd:enumeration value="Medical Expense"/>
                    <xsd:enumeration value="Mock Interview"/>
                    <xsd:enumeration value="New Worker Orientation"/>
                    <xsd:enumeration value="Overpayments"/>
                    <xsd:enumeration value="Self-Employment"/>
                    <xsd:enumeration value="SWICAs and Discrepancie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raining_x0020_Topic xmlns="2f254586-b35f-4441-a040-f54e6e92090e">
      <Value>ABAWD and Work Registrant</Value>
    </Training_x0020_Topic>
    <Document_x0020_Type xmlns="2f254586-b35f-4441-a040-f54e6e92090e">
      <Value>New Worker Classroom Training</Value>
      <Value>Training Presentations</Value>
    </Document_x0020_Typ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581864-EE59-456A-B9DA-A470037509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254586-b35f-4441-a040-f54e6e920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7D7D49A-D55C-426C-B767-0980D97784A1}">
  <ds:schemaRefs>
    <ds:schemaRef ds:uri="http://schemas.openxmlformats.org/package/2006/metadata/core-properties"/>
    <ds:schemaRef ds:uri="2f254586-b35f-4441-a040-f54e6e92090e"/>
    <ds:schemaRef ds:uri="http://purl.org/dc/terms/"/>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12EF250-3453-4CD2-849E-F0518B5DF66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821</TotalTime>
  <Words>2268</Words>
  <Application>Microsoft Office PowerPoint</Application>
  <PresentationFormat>Widescreen</PresentationFormat>
  <Paragraphs>155</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Symbol</vt:lpstr>
      <vt:lpstr>Wingdings 3</vt:lpstr>
      <vt:lpstr>Wisp</vt:lpstr>
      <vt:lpstr>ABAWD Part 2</vt:lpstr>
      <vt:lpstr>Recent Updates to ABAWD Policy</vt:lpstr>
      <vt:lpstr>Phase In Plan</vt:lpstr>
      <vt:lpstr>Exemption Screening</vt:lpstr>
      <vt:lpstr>Exemption Screening</vt:lpstr>
      <vt:lpstr>Time Limited Benefits</vt:lpstr>
      <vt:lpstr>Time Limited Benefits</vt:lpstr>
      <vt:lpstr>Verification of Work Hours and Exemptions  </vt:lpstr>
      <vt:lpstr>Exemptions</vt:lpstr>
      <vt:lpstr>The Three-Year Period</vt:lpstr>
      <vt:lpstr>CWW FS Clock</vt:lpstr>
      <vt:lpstr>Changes to the FS Clock</vt:lpstr>
      <vt:lpstr>PIN Comments and FSET Referrals</vt:lpstr>
      <vt:lpstr>Countable Months from Another State</vt:lpstr>
      <vt:lpstr>What to Discuss with Customers</vt:lpstr>
      <vt:lpstr>Suggested Trainings</vt:lpstr>
      <vt:lpstr>Questions?</vt:lpstr>
    </vt:vector>
  </TitlesOfParts>
  <Company>Rock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ABAWD and Work Registrant Policies</dc:title>
  <dc:creator>BRIENNA FREEMAN</dc:creator>
  <cp:lastModifiedBy>Jennifer Booth</cp:lastModifiedBy>
  <cp:revision>86</cp:revision>
  <dcterms:created xsi:type="dcterms:W3CDTF">2018-04-23T20:02:33Z</dcterms:created>
  <dcterms:modified xsi:type="dcterms:W3CDTF">2023-09-13T17:51:17Z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0x010100F3F30E3757AF094391C43966ABD436EC</vt:lpwstr>
  </property>
</Properties>
</file>