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8" r:id="rId4"/>
  </p:sldMasterIdLst>
  <p:notesMasterIdLst>
    <p:notesMasterId r:id="rId13"/>
  </p:notesMasterIdLst>
  <p:sldIdLst>
    <p:sldId id="258" r:id="rId5"/>
    <p:sldId id="287" r:id="rId6"/>
    <p:sldId id="276" r:id="rId7"/>
    <p:sldId id="277" r:id="rId8"/>
    <p:sldId id="278" r:id="rId9"/>
    <p:sldId id="279" r:id="rId10"/>
    <p:sldId id="280" r:id="rId11"/>
    <p:sldId id="29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1/31/2024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BF1478A-3CC8-4B49-A66F-0B6FAD4C7473}" type="datetime1">
              <a:rPr lang="en-US" smtClean="0"/>
              <a:t>1/31/2024</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77CCBAE-CD6C-4034-A20D-11180A96BD83}"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2094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1470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39377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39510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987CAE2-8365-42AD-B5C9-D12C95DF28CB}" type="datetime1">
              <a:rPr lang="en-US" smtClean="0"/>
              <a:t>1/31/2024</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77CCBAE-CD6C-4034-A20D-11180A96BD83}"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433281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6834335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7828297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60226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3990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6EF596E8-7743-4F85-93B4-85F2ABCA01C4}" type="datetime1">
              <a:rPr lang="en-US" smtClean="0"/>
              <a:t>1/31/2024</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D77CCBAE-CD6C-4034-A20D-11180A96BD83}"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993560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750539C2-9CF4-4944-B3BC-5FEC303FDA4D}" type="datetime1">
              <a:rPr lang="en-US" smtClean="0"/>
              <a:t>1/31/2024</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33486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A44E336-FC4A-4E51-94D1-E8427B3B385D}" type="datetime1">
              <a:rPr lang="en-US" smtClean="0"/>
              <a:t>1/31/2024</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77CCBAE-CD6C-4034-A20D-11180A96BD83}"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237751"/>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ft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a:t>Emergency Services Medicaid</a:t>
            </a:r>
          </a:p>
        </p:txBody>
      </p:sp>
      <p:sp>
        <p:nvSpPr>
          <p:cNvPr id="3" name="Subtitle 2"/>
          <p:cNvSpPr>
            <a:spLocks noGrp="1"/>
          </p:cNvSpPr>
          <p:nvPr>
            <p:ph type="subTitle" idx="1"/>
          </p:nvPr>
        </p:nvSpPr>
        <p:spPr/>
        <p:txBody>
          <a:bodyPr>
            <a:normAutofit fontScale="55000" lnSpcReduction="20000"/>
          </a:bodyPr>
          <a:lstStyle/>
          <a:p>
            <a:pPr algn="ctr"/>
            <a:r>
              <a:rPr lang="en-US" dirty="0"/>
              <a:t>Presented</a:t>
            </a:r>
          </a:p>
          <a:p>
            <a:pPr algn="ctr"/>
            <a:r>
              <a:rPr lang="en-US" dirty="0"/>
              <a:t> by </a:t>
            </a:r>
          </a:p>
          <a:p>
            <a:pPr algn="ctr"/>
            <a:r>
              <a:rPr lang="en-US" dirty="0"/>
              <a:t>Wendy Sanchez</a:t>
            </a:r>
          </a:p>
        </p:txBody>
      </p:sp>
    </p:spTree>
    <p:extLst>
      <p:ext uri="{BB962C8B-B14F-4D97-AF65-F5344CB8AC3E}">
        <p14:creationId xmlns:p14="http://schemas.microsoft.com/office/powerpoint/2010/main" val="350442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Emergency Services MA</a:t>
            </a:r>
          </a:p>
          <a:p>
            <a:r>
              <a:rPr lang="en-US" dirty="0"/>
              <a:t>Manual Certification Process</a:t>
            </a:r>
          </a:p>
          <a:p>
            <a:r>
              <a:rPr lang="en-US" dirty="0"/>
              <a:t>Questions</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2</a:t>
            </a:fld>
            <a:endParaRPr lang="en-US"/>
          </a:p>
        </p:txBody>
      </p:sp>
    </p:spTree>
    <p:extLst>
      <p:ext uri="{BB962C8B-B14F-4D97-AF65-F5344CB8AC3E}">
        <p14:creationId xmlns:p14="http://schemas.microsoft.com/office/powerpoint/2010/main" val="267691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Services MA</a:t>
            </a:r>
          </a:p>
        </p:txBody>
      </p:sp>
      <p:sp>
        <p:nvSpPr>
          <p:cNvPr id="3" name="Content Placeholder 2"/>
          <p:cNvSpPr>
            <a:spLocks noGrp="1"/>
          </p:cNvSpPr>
          <p:nvPr>
            <p:ph idx="1"/>
          </p:nvPr>
        </p:nvSpPr>
        <p:spPr>
          <a:xfrm>
            <a:off x="1024128" y="1420009"/>
            <a:ext cx="10023976" cy="4955670"/>
          </a:xfrm>
        </p:spPr>
        <p:txBody>
          <a:bodyPr>
            <a:normAutofit/>
          </a:bodyPr>
          <a:lstStyle/>
          <a:p>
            <a:pPr marL="0" indent="0">
              <a:buNone/>
            </a:pPr>
            <a:r>
              <a:rPr lang="en-US" sz="1400" dirty="0"/>
              <a:t>Emergency medical treatment services are available to non-citizens, documented or undocumented, who have met financial and non-financial eligibility for any Medicaid/BadgerCare Plus benefit under Title XIX but are ineligible for Medicaid/BadgerCare (BC) because of his/her citizenship or immigrant status. </a:t>
            </a:r>
          </a:p>
          <a:p>
            <a:pPr>
              <a:buFont typeface="Wingdings" panose="05000000000000000000" pitchFamily="2" charset="2"/>
              <a:buChar char="v"/>
            </a:pPr>
            <a:r>
              <a:rPr lang="en-US" sz="1400" dirty="0"/>
              <a:t>Non-citizens are not required to have or provide a SSN to be eligible for Medicaid/</a:t>
            </a:r>
            <a:r>
              <a:rPr lang="en-US" sz="1400" dirty="0" err="1"/>
              <a:t>BadgerCare</a:t>
            </a:r>
            <a:r>
              <a:rPr lang="en-US" sz="1400" dirty="0"/>
              <a:t> Plus or BC+ Emergency Services.</a:t>
            </a:r>
          </a:p>
          <a:p>
            <a:pPr>
              <a:buFont typeface="Wingdings" panose="05000000000000000000" pitchFamily="2" charset="2"/>
              <a:buChar char="v"/>
            </a:pPr>
            <a:r>
              <a:rPr lang="en-US" sz="1400" dirty="0"/>
              <a:t>Non-citizens are not required to meet the 5-year ban imposed in August 1996 to be eligible for Medicaid/</a:t>
            </a:r>
            <a:r>
              <a:rPr lang="en-US" sz="1400" dirty="0" err="1"/>
              <a:t>BadgerCare</a:t>
            </a:r>
            <a:r>
              <a:rPr lang="en-US" sz="1400" dirty="0"/>
              <a:t> Plus or BC+ Emergency Services.</a:t>
            </a:r>
          </a:p>
          <a:p>
            <a:pPr marL="0" indent="0">
              <a:buNone/>
            </a:pPr>
            <a:r>
              <a:rPr lang="en-US" sz="1400" dirty="0"/>
              <a:t>	</a:t>
            </a:r>
            <a:r>
              <a:rPr lang="en-US" sz="1400" b="1" dirty="0"/>
              <a:t>NOTE</a:t>
            </a:r>
            <a:r>
              <a:rPr lang="en-US" sz="1400" dirty="0"/>
              <a:t>: Childless adults do not qualify for </a:t>
            </a:r>
            <a:r>
              <a:rPr lang="en-US" sz="1400" dirty="0" err="1"/>
              <a:t>BadgerCare</a:t>
            </a:r>
            <a:r>
              <a:rPr lang="en-US" sz="1400" dirty="0"/>
              <a:t> Emergency Services unless they meet the financial and non-	financial  criteria for Elderly, Blind or Disabled eligibility. If they do not meet the elderly or blind criteria they may be eligible 	for disability, you will need to send them the disability packet which includes MADA, ADDD and the Presumptive disability 	forms. </a:t>
            </a:r>
          </a:p>
          <a:p>
            <a:endParaRPr lang="en-US" sz="1400" dirty="0"/>
          </a:p>
          <a:p>
            <a:pPr marL="0" indent="0">
              <a:buNone/>
            </a:pPr>
            <a:endParaRPr lang="en-US" sz="1400" dirty="0"/>
          </a:p>
          <a:p>
            <a:pPr marL="0" indent="0">
              <a:buNone/>
            </a:pPr>
            <a:endParaRPr lang="en-US" sz="1200" i="1" dirty="0"/>
          </a:p>
          <a:p>
            <a:pPr marL="0" indent="0">
              <a:buNone/>
            </a:pPr>
            <a:r>
              <a:rPr lang="en-US" sz="1200" i="1" dirty="0"/>
              <a:t>Reference: Process Help 9.3.1</a:t>
            </a:r>
          </a:p>
          <a:p>
            <a:pPr marL="0" indent="0">
              <a:buNone/>
            </a:pPr>
            <a:endParaRPr lang="en-US" sz="1400" dirty="0"/>
          </a:p>
          <a:p>
            <a:pPr marL="0" indent="0">
              <a:buNone/>
            </a:pPr>
            <a:endParaRPr lang="en-US" sz="1400" dirty="0"/>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3712728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Services MA</a:t>
            </a:r>
          </a:p>
        </p:txBody>
      </p:sp>
      <p:sp>
        <p:nvSpPr>
          <p:cNvPr id="3" name="Content Placeholder 2"/>
          <p:cNvSpPr>
            <a:spLocks noGrp="1"/>
          </p:cNvSpPr>
          <p:nvPr>
            <p:ph idx="1"/>
          </p:nvPr>
        </p:nvSpPr>
        <p:spPr>
          <a:xfrm>
            <a:off x="1801368" y="1430767"/>
            <a:ext cx="9035965" cy="4550485"/>
          </a:xfrm>
        </p:spPr>
        <p:txBody>
          <a:bodyPr>
            <a:normAutofit fontScale="92500" lnSpcReduction="10000"/>
          </a:bodyPr>
          <a:lstStyle/>
          <a:p>
            <a:pPr marL="0" indent="0">
              <a:buNone/>
            </a:pPr>
            <a:r>
              <a:rPr lang="en-US" sz="1500" dirty="0"/>
              <a:t>An emergency means a medical condition (including labor and delivery) that shows acute symptoms of sufficient severity (including severe pain) such that the lack of immediate medical treatment could result in one or more of the following:</a:t>
            </a:r>
          </a:p>
          <a:p>
            <a:pPr marL="0" indent="0">
              <a:buNone/>
            </a:pPr>
            <a:endParaRPr lang="en-US" sz="1500" dirty="0"/>
          </a:p>
          <a:p>
            <a:pPr lvl="1">
              <a:buFont typeface="+mj-lt"/>
              <a:buAutoNum type="arabicPeriod"/>
            </a:pPr>
            <a:r>
              <a:rPr lang="en-US" sz="1500" dirty="0"/>
              <a:t>Serious jeopardy to the patient's health.</a:t>
            </a:r>
          </a:p>
          <a:p>
            <a:pPr lvl="1">
              <a:buFont typeface="+mj-lt"/>
              <a:buAutoNum type="arabicPeriod"/>
            </a:pPr>
            <a:r>
              <a:rPr lang="en-US" sz="1500" dirty="0"/>
              <a:t>Serious impairment to bodily functions.</a:t>
            </a:r>
          </a:p>
          <a:p>
            <a:pPr lvl="1">
              <a:buFont typeface="+mj-lt"/>
              <a:buAutoNum type="arabicPeriod"/>
            </a:pPr>
            <a:r>
              <a:rPr lang="en-US" sz="1500" dirty="0"/>
              <a:t>Serious dysfunction of a bodily organ or part. </a:t>
            </a:r>
          </a:p>
          <a:p>
            <a:pPr lvl="1">
              <a:buFont typeface="+mj-lt"/>
              <a:buAutoNum type="arabicPeriod"/>
            </a:pPr>
            <a:endParaRPr lang="en-US" sz="1500" dirty="0"/>
          </a:p>
          <a:p>
            <a:pPr marL="0" indent="0">
              <a:buNone/>
            </a:pPr>
            <a:r>
              <a:rPr lang="en-US" sz="1500" dirty="0" err="1"/>
              <a:t>BadgerCare</a:t>
            </a:r>
            <a:r>
              <a:rPr lang="en-US" sz="1500" dirty="0"/>
              <a:t> Plus Emergency Services covers :</a:t>
            </a:r>
          </a:p>
          <a:p>
            <a:pPr marL="0" indent="0">
              <a:buNone/>
            </a:pPr>
            <a:endParaRPr lang="en-US" sz="1500" dirty="0"/>
          </a:p>
          <a:p>
            <a:pPr lvl="1">
              <a:buFont typeface="Wingdings" panose="05000000000000000000" pitchFamily="2" charset="2"/>
              <a:buChar char="v"/>
            </a:pPr>
            <a:r>
              <a:rPr lang="en-US" sz="1500" dirty="0"/>
              <a:t>Only those medical services needed for the treatment of an emergency medical condition.</a:t>
            </a:r>
          </a:p>
          <a:p>
            <a:pPr lvl="1">
              <a:buFont typeface="Wingdings" panose="05000000000000000000" pitchFamily="2" charset="2"/>
              <a:buChar char="v"/>
            </a:pPr>
            <a:r>
              <a:rPr lang="en-US" sz="1500" dirty="0"/>
              <a:t>All labor and delivery services for eligible non-qualifying immigrants.</a:t>
            </a:r>
          </a:p>
          <a:p>
            <a:pPr lvl="1">
              <a:buFont typeface="Wingdings" panose="05000000000000000000" pitchFamily="2" charset="2"/>
              <a:buChar char="v"/>
            </a:pPr>
            <a:endParaRPr lang="en-US" sz="1200" dirty="0"/>
          </a:p>
          <a:p>
            <a:pPr lvl="1">
              <a:buFont typeface="Wingdings" panose="05000000000000000000" pitchFamily="2" charset="2"/>
              <a:buChar char="v"/>
            </a:pPr>
            <a:endParaRPr lang="en-US" sz="1200" dirty="0"/>
          </a:p>
          <a:p>
            <a:pPr lvl="1">
              <a:buFont typeface="Wingdings" panose="05000000000000000000" pitchFamily="2" charset="2"/>
              <a:buChar char="v"/>
            </a:pPr>
            <a:endParaRPr lang="en-US" sz="1200" dirty="0"/>
          </a:p>
          <a:p>
            <a:pPr marL="128016" lvl="1" indent="0">
              <a:buNone/>
            </a:pPr>
            <a:r>
              <a:rPr lang="en-US" sz="1200" dirty="0"/>
              <a:t>Reference: BC+HB 39.1</a:t>
            </a:r>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1473406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Services MA</a:t>
            </a:r>
          </a:p>
        </p:txBody>
      </p:sp>
      <p:sp>
        <p:nvSpPr>
          <p:cNvPr id="3" name="Content Placeholder 2"/>
          <p:cNvSpPr>
            <a:spLocks noGrp="1"/>
          </p:cNvSpPr>
          <p:nvPr>
            <p:ph idx="1"/>
          </p:nvPr>
        </p:nvSpPr>
        <p:spPr>
          <a:xfrm>
            <a:off x="1801368" y="1893345"/>
            <a:ext cx="10058400" cy="4751115"/>
          </a:xfrm>
        </p:spPr>
        <p:txBody>
          <a:bodyPr>
            <a:normAutofit/>
          </a:bodyPr>
          <a:lstStyle/>
          <a:p>
            <a:pPr marL="0" indent="0">
              <a:buNone/>
            </a:pPr>
            <a:r>
              <a:rPr lang="en-US" sz="1400" b="1" dirty="0"/>
              <a:t>Determining if an Emergency Exists</a:t>
            </a:r>
          </a:p>
          <a:p>
            <a:pPr marL="0" indent="0">
              <a:buNone/>
            </a:pPr>
            <a:r>
              <a:rPr lang="en-US" sz="1400" dirty="0"/>
              <a:t>It is not the responsibility of the IM agency to determine if the applicant’s condition is or was an emergency condition and reimbursable under </a:t>
            </a:r>
            <a:r>
              <a:rPr lang="en-US" sz="1400" dirty="0" err="1"/>
              <a:t>BadgerCare</a:t>
            </a:r>
            <a:r>
              <a:rPr lang="en-US" sz="1400" dirty="0"/>
              <a:t> Plus Emergency Services.  The medical provider submits claims for emergency medical services to the fiscal agent.  The fiscal agent then determines if a condition is an emergency medical condition covered by BadgerCare Plus Emergency Services.</a:t>
            </a:r>
          </a:p>
          <a:p>
            <a:pPr marL="0" indent="0">
              <a:buNone/>
            </a:pPr>
            <a:r>
              <a:rPr lang="en-US" sz="1400" b="1" dirty="0"/>
              <a:t>Determining Eligibility</a:t>
            </a:r>
          </a:p>
          <a:p>
            <a:pPr marL="0" indent="0">
              <a:buNone/>
            </a:pPr>
            <a:r>
              <a:rPr lang="en-US" sz="1400" dirty="0"/>
              <a:t>It is the IM agency’s responsibility to manually determine if the non-qualifying immigrant meets all eligibility requirements during the dates of service and to certify if he or she is eligible for Emergency Services.</a:t>
            </a:r>
          </a:p>
          <a:p>
            <a:pPr marL="0" indent="0">
              <a:buNone/>
            </a:pPr>
            <a:r>
              <a:rPr lang="en-US" sz="1400" dirty="0"/>
              <a:t>Form F-01162  Certification of Emergency for Non-U.S. Citizens can be provided to verify the date of services, however, this form is </a:t>
            </a:r>
            <a:r>
              <a:rPr lang="en-US" sz="1400" b="1" dirty="0"/>
              <a:t>NOT </a:t>
            </a:r>
            <a:r>
              <a:rPr lang="en-US" sz="1400" dirty="0"/>
              <a:t> a mandatory form.</a:t>
            </a:r>
          </a:p>
          <a:p>
            <a:pPr marL="0" indent="0">
              <a:buNone/>
            </a:pPr>
            <a:r>
              <a:rPr lang="en-US" sz="1400" dirty="0" err="1"/>
              <a:t>BadgerCare</a:t>
            </a:r>
            <a:r>
              <a:rPr lang="en-US" sz="1400" dirty="0"/>
              <a:t> Plus Emergency Services is determined for the dates of the emergency indicated by the client or in the form. </a:t>
            </a:r>
          </a:p>
          <a:p>
            <a:pPr marL="0" indent="0">
              <a:buNone/>
            </a:pPr>
            <a:r>
              <a:rPr lang="en-US" sz="1400" dirty="0"/>
              <a:t>Emergency Services coverage begins at the time of the first treatment for the emergency and ends when the condition is no longer an emergency or the end of a 12-month period for children under age 19.</a:t>
            </a:r>
          </a:p>
          <a:p>
            <a:pPr marL="0" indent="0">
              <a:buNone/>
            </a:pPr>
            <a:endParaRPr lang="en-US" sz="1400" dirty="0"/>
          </a:p>
          <a:p>
            <a:pPr marL="0" indent="0">
              <a:buNone/>
            </a:pPr>
            <a:r>
              <a:rPr lang="en-US" sz="1200" dirty="0"/>
              <a:t>Reference: BC+HB 39.2.1</a:t>
            </a:r>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8255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Services MA</a:t>
            </a:r>
          </a:p>
        </p:txBody>
      </p:sp>
      <p:sp>
        <p:nvSpPr>
          <p:cNvPr id="3" name="Content Placeholder 2"/>
          <p:cNvSpPr>
            <a:spLocks noGrp="1"/>
          </p:cNvSpPr>
          <p:nvPr>
            <p:ph idx="1"/>
          </p:nvPr>
        </p:nvSpPr>
        <p:spPr>
          <a:xfrm>
            <a:off x="1024129" y="1753496"/>
            <a:ext cx="10480484" cy="4717208"/>
          </a:xfrm>
        </p:spPr>
        <p:txBody>
          <a:bodyPr>
            <a:normAutofit fontScale="92500" lnSpcReduction="20000"/>
          </a:bodyPr>
          <a:lstStyle/>
          <a:p>
            <a:pPr marL="0" indent="0">
              <a:buNone/>
            </a:pPr>
            <a:r>
              <a:rPr lang="en-US" b="1" dirty="0"/>
              <a:t>Emergency Services Certification Process</a:t>
            </a:r>
          </a:p>
          <a:p>
            <a:pPr marL="0" indent="0">
              <a:buNone/>
            </a:pPr>
            <a:r>
              <a:rPr lang="en-US" sz="1400" dirty="0"/>
              <a:t>Enter the application into CARES and run eligibility to test Medicaid/</a:t>
            </a:r>
            <a:r>
              <a:rPr lang="en-US" sz="1400" dirty="0" err="1"/>
              <a:t>BadgerCare</a:t>
            </a:r>
            <a:r>
              <a:rPr lang="en-US" sz="1400" dirty="0"/>
              <a:t> Plus. When the individual failure reason code "039 Is neither a citizen nor a qualifying alien” is the only reason Medicaid/</a:t>
            </a:r>
            <a:r>
              <a:rPr lang="en-US" sz="1400" dirty="0" err="1"/>
              <a:t>BadgerCare</a:t>
            </a:r>
            <a:r>
              <a:rPr lang="en-US" sz="1400" dirty="0"/>
              <a:t> Plus or BC+ failed, follow the following steps to certify Medicaid/</a:t>
            </a:r>
            <a:r>
              <a:rPr lang="en-US" sz="1400" dirty="0" err="1"/>
              <a:t>BadgerCare</a:t>
            </a:r>
            <a:r>
              <a:rPr lang="en-US" sz="1400" dirty="0"/>
              <a:t> Plus or BC+ Emergency Services manually:</a:t>
            </a:r>
          </a:p>
          <a:p>
            <a:pPr>
              <a:buAutoNum type="arabicPeriod"/>
            </a:pPr>
            <a:r>
              <a:rPr lang="en-US" sz="1400" dirty="0"/>
              <a:t>Run eligibility in CARES and confirm the failed MA/BC+ eligibility failed to a reason code 039.</a:t>
            </a:r>
          </a:p>
          <a:p>
            <a:pPr>
              <a:buAutoNum type="arabicPeriod"/>
            </a:pPr>
            <a:r>
              <a:rPr lang="en-US" sz="1400" dirty="0"/>
              <a:t>Verify that the client meets income limits based on BC+HB income table 9.3.1. If EBD related verify that the client meets Income and asset limits in the MEH 39.41.1 </a:t>
            </a:r>
          </a:p>
          <a:p>
            <a:pPr>
              <a:buAutoNum type="arabicPeriod"/>
            </a:pPr>
            <a:r>
              <a:rPr lang="en-US" sz="1400" dirty="0"/>
              <a:t>Complete a positive notice (English F16015 or Spanish ).</a:t>
            </a:r>
          </a:p>
          <a:p>
            <a:pPr>
              <a:buAutoNum type="arabicPeriod"/>
            </a:pPr>
            <a:r>
              <a:rPr lang="en-US" sz="1400" dirty="0"/>
              <a:t>Complete a manual med Cert for the individual. For instructions see PH 81.1.3.</a:t>
            </a:r>
          </a:p>
          <a:p>
            <a:pPr>
              <a:buAutoNum type="arabicPeriod"/>
            </a:pPr>
            <a:r>
              <a:rPr lang="en-US" sz="1400" dirty="0"/>
              <a:t>Use Medical Status code AE</a:t>
            </a:r>
          </a:p>
          <a:p>
            <a:pPr>
              <a:buAutoNum type="arabicPeriod"/>
            </a:pPr>
            <a:r>
              <a:rPr lang="en-US" sz="1400" dirty="0"/>
              <a:t>Use the MAID (found on CWW Case member history page) for non-citizens who do not have an SSN. </a:t>
            </a:r>
          </a:p>
          <a:p>
            <a:pPr>
              <a:buAutoNum type="arabicPeriod"/>
            </a:pPr>
            <a:r>
              <a:rPr lang="en-US" sz="1400" dirty="0"/>
              <a:t>You must include a </a:t>
            </a:r>
            <a:r>
              <a:rPr lang="en-US" sz="1400" i="1" dirty="0"/>
              <a:t>certification</a:t>
            </a:r>
            <a:r>
              <a:rPr lang="en-US" sz="1400" dirty="0"/>
              <a:t> begin and end date or </a:t>
            </a:r>
            <a:r>
              <a:rPr lang="en-US" sz="1400" dirty="0" err="1"/>
              <a:t>ForwardHeatlh</a:t>
            </a:r>
            <a:r>
              <a:rPr lang="en-US" sz="1400" dirty="0"/>
              <a:t> iChange cannot process the form.  For adults age 19 and older. Use the last day of the emergency for the end date. If that date is not known, use the last day of the month in which the emergency is expected to end. Emergency coverage lasts from the time of the first treatment for the emergency until the condition is no longer an emergency. For children under the age of 19, their end date is one year after the start of the emergency but if they are turning 19 in the next 12 months, their end date is the end of the emergency period or the last day of the month of their 19th birthday, whichever comes later more information see PH 3.20.2.7. Providers often complete a Provider Certification of Emergency Form (F 01162) as the proof of emergency treatment.  When received, use it to establish the treatment certification period but remember it is not a required form. Refer to the PH 81.1.3  if more information is needed on how to complete a manual med cert.</a:t>
            </a:r>
          </a:p>
          <a:p>
            <a:pPr marL="0" indent="0">
              <a:buNone/>
            </a:pPr>
            <a:r>
              <a:rPr lang="en-US" sz="1400" dirty="0"/>
              <a:t>Reference: PH 9.3.1</a:t>
            </a:r>
          </a:p>
          <a:p>
            <a:pPr>
              <a:buAutoNum type="arabicPeriod"/>
            </a:pPr>
            <a:endParaRPr lang="en-US" dirty="0"/>
          </a:p>
          <a:p>
            <a:pPr marL="0" indent="0">
              <a:buNone/>
            </a:pPr>
            <a:endParaRPr lang="en-US" b="1" dirty="0"/>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3464123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Services MA</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Note</a:t>
            </a:r>
          </a:p>
          <a:p>
            <a:pPr>
              <a:buFont typeface="Wingdings" panose="05000000000000000000" pitchFamily="2" charset="2"/>
              <a:buChar char="v"/>
            </a:pPr>
            <a:r>
              <a:rPr lang="en-US" dirty="0"/>
              <a:t>Recipients of BC+ Emergency Services do not receive a Forward Health card. </a:t>
            </a:r>
          </a:p>
          <a:p>
            <a:pPr marL="0" indent="0">
              <a:buNone/>
            </a:pPr>
            <a:r>
              <a:rPr lang="en-US" b="1" dirty="0"/>
              <a:t>	Exception:</a:t>
            </a:r>
            <a:r>
              <a:rPr lang="en-US" dirty="0"/>
              <a:t>   Women determined eligible for the BC+ PP receive a Forward Health Card, which can also be used to access 	emergency services under BC+ Emergency Services only after BC+ PP ends.</a:t>
            </a:r>
          </a:p>
          <a:p>
            <a:pPr>
              <a:buFont typeface="Wingdings" panose="05000000000000000000" pitchFamily="2" charset="2"/>
              <a:buChar char="v"/>
            </a:pPr>
            <a:r>
              <a:rPr lang="en-US" dirty="0"/>
              <a:t>Make sure to send a Negative notice if client does not qualify (F16001 or F16001S).</a:t>
            </a:r>
          </a:p>
          <a:p>
            <a:pPr marL="0" indent="0">
              <a:buNone/>
            </a:pPr>
            <a:r>
              <a:rPr lang="en-US" b="1" dirty="0"/>
              <a:t>Manual Renewal</a:t>
            </a:r>
          </a:p>
          <a:p>
            <a:pPr>
              <a:buFont typeface="Wingdings" panose="05000000000000000000" pitchFamily="2" charset="2"/>
              <a:buChar char="v"/>
            </a:pPr>
            <a:r>
              <a:rPr lang="en-US" dirty="0"/>
              <a:t>CARES does not generate an alert and a member does not automatically receive a renewal notice for Emergency Services as this program is not systematically processed nor certified.</a:t>
            </a:r>
          </a:p>
          <a:p>
            <a:pPr marL="0" indent="0">
              <a:buNone/>
            </a:pPr>
            <a:r>
              <a:rPr lang="en-US" dirty="0"/>
              <a:t> </a:t>
            </a:r>
          </a:p>
          <a:p>
            <a:pPr>
              <a:buFont typeface="Wingdings" panose="05000000000000000000" pitchFamily="2" charset="2"/>
              <a:buChar char="v"/>
            </a:pPr>
            <a:r>
              <a:rPr lang="en-US" dirty="0"/>
              <a:t>DHS will provide agencies with a monthly report to identify members who are due for a review for this manually certified program. A monthly report will be sent to the CARES and Policy Coordinators during the second week of each month that contains a list of members whose eligibility review is due in the following month.</a:t>
            </a:r>
          </a:p>
          <a:p>
            <a:pPr marL="0" indent="0">
              <a:buNone/>
            </a:pPr>
            <a:r>
              <a:rPr lang="en-US" sz="1500" dirty="0"/>
              <a:t>Reference: PH 9.3.2</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7</a:t>
            </a:fld>
            <a:endParaRPr lang="en-US"/>
          </a:p>
        </p:txBody>
      </p:sp>
    </p:spTree>
    <p:extLst>
      <p:ext uri="{BB962C8B-B14F-4D97-AF65-F5344CB8AC3E}">
        <p14:creationId xmlns:p14="http://schemas.microsoft.com/office/powerpoint/2010/main" val="234372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Date Placeholder 3"/>
          <p:cNvSpPr>
            <a:spLocks noGrp="1"/>
          </p:cNvSpPr>
          <p:nvPr>
            <p:ph type="dt" sz="half" idx="10"/>
          </p:nvPr>
        </p:nvSpPr>
        <p:spPr/>
        <p:txBody>
          <a:bodyPr/>
          <a:lstStyle/>
          <a:p>
            <a:fld id="{3DE19F4B-1667-4652-A309-01B87D2798F8}" type="datetime1">
              <a:rPr lang="en-US" smtClean="0"/>
              <a:t>1/31/2024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8</a:t>
            </a:fld>
            <a:endParaRPr lang="en-US"/>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0800000" flipH="1" flipV="1">
            <a:off x="3771288" y="1451181"/>
            <a:ext cx="4296947" cy="4690335"/>
          </a:xfrm>
        </p:spPr>
      </p:pic>
    </p:spTree>
    <p:extLst>
      <p:ext uri="{BB962C8B-B14F-4D97-AF65-F5344CB8AC3E}">
        <p14:creationId xmlns:p14="http://schemas.microsoft.com/office/powerpoint/2010/main" val="409252178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Document_x0020_Type xmlns="2f254586-b35f-4441-a040-f54e6e92090e">
      <Value>EST Meetings</Value>
      <Value>New Worker Classroom Training</Value>
      <Value>Training Presentations</Value>
    </Document_x0020_Type>
  </documentManagement>
</p:properties>
</file>

<file path=customXml/itemProps1.xml><?xml version="1.0" encoding="utf-8"?>
<ds:datastoreItem xmlns:ds="http://schemas.openxmlformats.org/officeDocument/2006/customXml" ds:itemID="{15F42327-B6A6-458F-8E75-F2328F9D3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5BC63D-B618-4D7C-B444-4AE9A8660048}">
  <ds:schemaRefs>
    <ds:schemaRef ds:uri="http://schemas.microsoft.com/sharepoint/v3/contenttype/forms"/>
  </ds:schemaRefs>
</ds:datastoreItem>
</file>

<file path=customXml/itemProps3.xml><?xml version="1.0" encoding="utf-8"?>
<ds:datastoreItem xmlns:ds="http://schemas.openxmlformats.org/officeDocument/2006/customXml" ds:itemID="{9FD659E4-2A61-4233-8918-555EDE1B879C}">
  <ds:schemaRefs>
    <ds:schemaRef ds:uri="http://purl.org/dc/elements/1.1/"/>
    <ds:schemaRef ds:uri="http://schemas.microsoft.com/office/2006/metadata/properties"/>
    <ds:schemaRef ds:uri="2f254586-b35f-4441-a040-f54e6e92090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TM10001106[[fn=Badge]]</Template>
  <TotalTime>2174</TotalTime>
  <Words>1063</Words>
  <Application>Microsoft Office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Impact</vt:lpstr>
      <vt:lpstr>Wingdings</vt:lpstr>
      <vt:lpstr>Badge</vt:lpstr>
      <vt:lpstr>Emergency Services Medicaid</vt:lpstr>
      <vt:lpstr>Overview</vt:lpstr>
      <vt:lpstr>Emergency Services MA</vt:lpstr>
      <vt:lpstr>Emergency Services MA</vt:lpstr>
      <vt:lpstr>Emergency Services MA</vt:lpstr>
      <vt:lpstr>Emergency Services MA</vt:lpstr>
      <vt:lpstr>Emergency Services MA</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BadgerCare Plus Premiums</dc:title>
  <dc:creator>JENNIFER BOOTH</dc:creator>
  <cp:lastModifiedBy>Wendy Sanchez</cp:lastModifiedBy>
  <cp:revision>113</cp:revision>
  <cp:lastPrinted>2015-06-05T19:27:41Z</cp:lastPrinted>
  <dcterms:created xsi:type="dcterms:W3CDTF">2017-09-22T13:27:14Z</dcterms:created>
  <dcterms:modified xsi:type="dcterms:W3CDTF">2024-01-31T22:21:27Z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