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4"/>
  </p:sldMasterIdLst>
  <p:notesMasterIdLst>
    <p:notesMasterId r:id="rId16"/>
  </p:notesMasterIdLst>
  <p:sldIdLst>
    <p:sldId id="258" r:id="rId5"/>
    <p:sldId id="267" r:id="rId6"/>
    <p:sldId id="259" r:id="rId7"/>
    <p:sldId id="260" r:id="rId8"/>
    <p:sldId id="261" r:id="rId9"/>
    <p:sldId id="262" r:id="rId10"/>
    <p:sldId id="263" r:id="rId11"/>
    <p:sldId id="264" r:id="rId12"/>
    <p:sldId id="265" r:id="rId13"/>
    <p:sldId id="268" r:id="rId14"/>
    <p:sldId id="26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6" d="100"/>
          <a:sy n="86" d="100"/>
        </p:scale>
        <p:origin x="4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3/30/2024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478A-3CC8-4B49-A66F-0B6FAD4C7473}" type="datetime1">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4673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86386544"/>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665947"/>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2785606"/>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3/30/2024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518582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885564250"/>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70585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6259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6698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7CAE2-8365-42AD-B5C9-D12C95DF28CB}" type="datetime1">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5274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3/30/2024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86299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3/30/2024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7032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C12CF-2E11-44B1-AEB7-EF6689FF4D92}" type="datetime1">
              <a:rPr lang="en-US" smtClean="0"/>
              <a:t>3/30/2024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0084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2A0E-90D2-4241-B153-CEDC18FA644C}" type="datetime1">
              <a:rPr lang="en-US" smtClean="0"/>
              <a:t>3/30/2024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3244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596E8-7743-4F85-93B4-85F2ABCA01C4}" type="datetime1">
              <a:rPr lang="en-US" smtClean="0"/>
              <a:t>3/30/2024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10468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539C2-9CF4-4944-B3BC-5FEC303FDA4D}" type="datetime1">
              <a:rPr lang="en-US" smtClean="0"/>
              <a:t>3/30/2024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0876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44E336-FC4A-4E51-94D1-E8427B3B385D}" type="datetime1">
              <a:rPr lang="en-US" smtClean="0"/>
              <a:t>3/30/2024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7CCBAE-CD6C-4034-A20D-11180A96BD83}" type="slidenum">
              <a:rPr lang="en-US" smtClean="0"/>
              <a:t>‹#›</a:t>
            </a:fld>
            <a:endParaRPr lang="en-US"/>
          </a:p>
        </p:txBody>
      </p:sp>
    </p:spTree>
    <p:extLst>
      <p:ext uri="{BB962C8B-B14F-4D97-AF65-F5344CB8AC3E}">
        <p14:creationId xmlns:p14="http://schemas.microsoft.com/office/powerpoint/2010/main" val="24448638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PINs</a:t>
            </a:r>
          </a:p>
        </p:txBody>
      </p:sp>
      <p:sp>
        <p:nvSpPr>
          <p:cNvPr id="3" name="Subtitle 2"/>
          <p:cNvSpPr>
            <a:spLocks noGrp="1"/>
          </p:cNvSpPr>
          <p:nvPr>
            <p:ph type="subTitle" idx="1"/>
          </p:nvPr>
        </p:nvSpPr>
        <p:spPr/>
        <p:txBody>
          <a:bodyPr/>
          <a:lstStyle/>
          <a:p>
            <a:r>
              <a:rPr lang="en-US" dirty="0"/>
              <a:t>04/25/24</a:t>
            </a:r>
          </a:p>
        </p:txBody>
      </p:sp>
    </p:spTree>
    <p:extLst>
      <p:ext uri="{BB962C8B-B14F-4D97-AF65-F5344CB8AC3E}">
        <p14:creationId xmlns:p14="http://schemas.microsoft.com/office/powerpoint/2010/main" val="350442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61E0-C048-BD3B-2E25-DA54304A2530}"/>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85E5FA5A-9C1B-D4AD-D20D-AFD06206CCDE}"/>
              </a:ext>
            </a:extLst>
          </p:cNvPr>
          <p:cNvSpPr>
            <a:spLocks noGrp="1"/>
          </p:cNvSpPr>
          <p:nvPr>
            <p:ph idx="1"/>
          </p:nvPr>
        </p:nvSpPr>
        <p:spPr>
          <a:xfrm>
            <a:off x="2589212" y="1305017"/>
            <a:ext cx="8915400" cy="4928873"/>
          </a:xfrm>
        </p:spPr>
        <p:txBody>
          <a:bodyPr>
            <a:normAutofit lnSpcReduction="10000"/>
          </a:bodyPr>
          <a:lstStyle/>
          <a:p>
            <a:r>
              <a:rPr lang="en-US" sz="1200" dirty="0"/>
              <a:t>If the case is open for FS, changing the primary person will trigger a new EBT card. The agency should call the member</a:t>
            </a:r>
          </a:p>
          <a:p>
            <a:r>
              <a:rPr lang="en-US" sz="1200" dirty="0"/>
              <a:t>When changing the primary person on a case, if that individual is eligible for health care, a new card is not sent. However, if a new individual is added to a case, they will get a new card if they are eligible for health care  </a:t>
            </a:r>
          </a:p>
          <a:p>
            <a:r>
              <a:rPr lang="en-US" sz="1200" dirty="0"/>
              <a:t>If the “good” PIN was open for other benefits that overlap with the new/bad PIN’s eligibility, process overpayments where necessary, and use caution to prevent issuing duplicate benefits for the same individual in the same month when making corrections. The same person should not be listed on different PINs in different cases even if there is no eligibility on one of them. That person (eligible or not) should only be listed under one PIN</a:t>
            </a:r>
          </a:p>
          <a:p>
            <a:r>
              <a:rPr lang="en-US" sz="1200" dirty="0"/>
              <a:t>It is not a suggested practice to close open cases with bad PINs and re open the old case with the good PIN. This is error prone and confusing to the member (i.e., notices from two different cases, multiple EBT cards). If not careful, duplicate benefits could be issued and the person may end up with 2 EBT card with active balances from each case since FS balances cannot be transferred from one case/card to another. The best practice is to fix any problems prior to confirming benefits</a:t>
            </a:r>
          </a:p>
          <a:p>
            <a:r>
              <a:rPr lang="en-US" sz="1200" dirty="0"/>
              <a:t>Even if good PINs have the SSN attached to it, if there was never eligibility history on it, linking the PINs will release the SSN from the bad PIN and allow it to be entered on the good PIN without a separate CARES data fix</a:t>
            </a:r>
          </a:p>
          <a:p>
            <a:r>
              <a:rPr lang="en-US" sz="1200" dirty="0"/>
              <a:t>When changing people/PINs on a case, it is often difficult to know which one you are working on in CWW. It is strongly recommended to not change names as it is error prone, a better solution is to change the HH relationship of the “bad PIN/person to NOT related as an easy identifier. If you are changing a name to identify the “good vs bad” PIN (</a:t>
            </a:r>
            <a:r>
              <a:rPr lang="en-US" sz="1200" dirty="0" err="1"/>
              <a:t>ie</a:t>
            </a:r>
            <a:r>
              <a:rPr lang="en-US" sz="1200" dirty="0"/>
              <a:t>: an X after the name, or something else), be sure to correct it by the end of the day. When names are updated in CWW, at the end of the day, a trigger is sent overnight to other systems (</a:t>
            </a:r>
            <a:r>
              <a:rPr lang="en-US" sz="1200" dirty="0" err="1"/>
              <a:t>ie</a:t>
            </a:r>
            <a:r>
              <a:rPr lang="en-US" sz="1200" dirty="0"/>
              <a:t>: MCI, </a:t>
            </a:r>
            <a:r>
              <a:rPr lang="en-US" sz="1200" dirty="0" err="1"/>
              <a:t>interChange</a:t>
            </a:r>
            <a:r>
              <a:rPr lang="en-US" sz="1200" dirty="0"/>
              <a:t>, EBT, ACCESS, </a:t>
            </a:r>
            <a:r>
              <a:rPr lang="en-US" sz="1200" dirty="0" err="1"/>
              <a:t>etc</a:t>
            </a:r>
            <a:r>
              <a:rPr lang="en-US" sz="1200" dirty="0"/>
              <a:t>), and incorrect notices could be sent</a:t>
            </a:r>
          </a:p>
          <a:p>
            <a:r>
              <a:rPr lang="en-US" sz="1200" dirty="0"/>
              <a:t>Don’t save SSNs or names in the alias field if they aren’t “true” aliases. Sometimes the SSN is sent through other interfaces (i.e. PARIS), or can cause the wrong SSN to be updated on the Employment page</a:t>
            </a:r>
          </a:p>
        </p:txBody>
      </p:sp>
      <p:sp>
        <p:nvSpPr>
          <p:cNvPr id="4" name="Date Placeholder 3">
            <a:extLst>
              <a:ext uri="{FF2B5EF4-FFF2-40B4-BE49-F238E27FC236}">
                <a16:creationId xmlns:a16="http://schemas.microsoft.com/office/drawing/2014/main" id="{2A5D3DE5-C711-1A4F-9977-AD9645E12D15}"/>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796B2074-7560-3916-49C0-6824E6DFACB9}"/>
              </a:ext>
            </a:extLst>
          </p:cNvPr>
          <p:cNvSpPr>
            <a:spLocks noGrp="1"/>
          </p:cNvSpPr>
          <p:nvPr>
            <p:ph type="sldNum" sz="quarter" idx="12"/>
          </p:nvPr>
        </p:nvSpPr>
        <p:spPr/>
        <p:txBody>
          <a:bodyPr/>
          <a:lstStyle/>
          <a:p>
            <a:fld id="{D77CCBAE-CD6C-4034-A20D-11180A96BD83}" type="slidenum">
              <a:rPr lang="en-US" smtClean="0"/>
              <a:t>10</a:t>
            </a:fld>
            <a:endParaRPr lang="en-US"/>
          </a:p>
        </p:txBody>
      </p:sp>
    </p:spTree>
    <p:extLst>
      <p:ext uri="{BB962C8B-B14F-4D97-AF65-F5344CB8AC3E}">
        <p14:creationId xmlns:p14="http://schemas.microsoft.com/office/powerpoint/2010/main" val="2824236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0E297-0330-FD03-6A1A-429FA1BA6438}"/>
              </a:ext>
            </a:extLst>
          </p:cNvPr>
          <p:cNvSpPr>
            <a:spLocks noGrp="1"/>
          </p:cNvSpPr>
          <p:nvPr>
            <p:ph type="title"/>
          </p:nvPr>
        </p:nvSpPr>
        <p:spPr/>
        <p:txBody>
          <a:bodyPr/>
          <a:lstStyle/>
          <a:p>
            <a:r>
              <a:rPr lang="en-US" dirty="0"/>
              <a:t>Questions?</a:t>
            </a:r>
          </a:p>
        </p:txBody>
      </p:sp>
      <p:sp>
        <p:nvSpPr>
          <p:cNvPr id="3" name="Date Placeholder 2">
            <a:extLst>
              <a:ext uri="{FF2B5EF4-FFF2-40B4-BE49-F238E27FC236}">
                <a16:creationId xmlns:a16="http://schemas.microsoft.com/office/drawing/2014/main" id="{85681017-F33A-E1D2-61DA-04EFC774A465}"/>
              </a:ext>
            </a:extLst>
          </p:cNvPr>
          <p:cNvSpPr>
            <a:spLocks noGrp="1"/>
          </p:cNvSpPr>
          <p:nvPr>
            <p:ph type="dt" sz="half" idx="10"/>
          </p:nvPr>
        </p:nvSpPr>
        <p:spPr/>
        <p:txBody>
          <a:bodyPr/>
          <a:lstStyle/>
          <a:p>
            <a:fld id="{75FC12CF-2E11-44B1-AEB7-EF6689FF4D92}" type="datetime1">
              <a:rPr lang="en-US" smtClean="0"/>
              <a:t>3/30/2024</a:t>
            </a:fld>
            <a:endParaRPr lang="en-US"/>
          </a:p>
        </p:txBody>
      </p:sp>
      <p:sp>
        <p:nvSpPr>
          <p:cNvPr id="4" name="Slide Number Placeholder 3">
            <a:extLst>
              <a:ext uri="{FF2B5EF4-FFF2-40B4-BE49-F238E27FC236}">
                <a16:creationId xmlns:a16="http://schemas.microsoft.com/office/drawing/2014/main" id="{CC5AA66B-51C4-B138-645D-75773AB3D5B4}"/>
              </a:ext>
            </a:extLst>
          </p:cNvPr>
          <p:cNvSpPr>
            <a:spLocks noGrp="1"/>
          </p:cNvSpPr>
          <p:nvPr>
            <p:ph type="sldNum" sz="quarter" idx="12"/>
          </p:nvPr>
        </p:nvSpPr>
        <p:spPr/>
        <p:txBody>
          <a:bodyPr/>
          <a:lstStyle/>
          <a:p>
            <a:fld id="{D77CCBAE-CD6C-4034-A20D-11180A96BD83}" type="slidenum">
              <a:rPr lang="en-US" smtClean="0"/>
              <a:t>11</a:t>
            </a:fld>
            <a:endParaRPr lang="en-US"/>
          </a:p>
        </p:txBody>
      </p:sp>
    </p:spTree>
    <p:extLst>
      <p:ext uri="{BB962C8B-B14F-4D97-AF65-F5344CB8AC3E}">
        <p14:creationId xmlns:p14="http://schemas.microsoft.com/office/powerpoint/2010/main" val="149380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716D7-F752-DAAA-B2E5-C8E3950327FB}"/>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0FFA2AEF-0AE3-C285-397B-27AB86246A6A}"/>
              </a:ext>
            </a:extLst>
          </p:cNvPr>
          <p:cNvSpPr>
            <a:spLocks noGrp="1"/>
          </p:cNvSpPr>
          <p:nvPr>
            <p:ph idx="1"/>
          </p:nvPr>
        </p:nvSpPr>
        <p:spPr/>
        <p:txBody>
          <a:bodyPr/>
          <a:lstStyle/>
          <a:p>
            <a:r>
              <a:rPr lang="en-US" dirty="0"/>
              <a:t>PIN</a:t>
            </a:r>
          </a:p>
          <a:p>
            <a:r>
              <a:rPr lang="en-US" dirty="0"/>
              <a:t>Importance of Only One PIN</a:t>
            </a:r>
          </a:p>
          <a:p>
            <a:r>
              <a:rPr lang="en-US" dirty="0"/>
              <a:t>PIN Definitions</a:t>
            </a:r>
          </a:p>
          <a:p>
            <a:r>
              <a:rPr lang="en-US" dirty="0"/>
              <a:t>Clearance Overview</a:t>
            </a:r>
          </a:p>
          <a:p>
            <a:r>
              <a:rPr lang="en-US" dirty="0"/>
              <a:t>Things to Consider</a:t>
            </a:r>
          </a:p>
          <a:p>
            <a:r>
              <a:rPr lang="en-US" dirty="0"/>
              <a:t>Duplicate PINs</a:t>
            </a:r>
          </a:p>
          <a:p>
            <a:r>
              <a:rPr lang="en-US" dirty="0"/>
              <a:t>Best Practices</a:t>
            </a:r>
          </a:p>
          <a:p>
            <a:r>
              <a:rPr lang="en-US" dirty="0"/>
              <a:t>Considerations</a:t>
            </a:r>
          </a:p>
          <a:p>
            <a:r>
              <a:rPr lang="en-US"/>
              <a:t>Questions</a:t>
            </a: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2ADD13A-D126-350B-B1F7-5FB9B818F248}"/>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FD0E7C92-6692-65C7-5336-9FD614A2EFCF}"/>
              </a:ext>
            </a:extLst>
          </p:cNvPr>
          <p:cNvSpPr>
            <a:spLocks noGrp="1"/>
          </p:cNvSpPr>
          <p:nvPr>
            <p:ph type="sldNum" sz="quarter" idx="12"/>
          </p:nvPr>
        </p:nvSpPr>
        <p:spPr/>
        <p:txBody>
          <a:bodyPr/>
          <a:lstStyle/>
          <a:p>
            <a:fld id="{D77CCBAE-CD6C-4034-A20D-11180A96BD83}" type="slidenum">
              <a:rPr lang="en-US" smtClean="0"/>
              <a:t>2</a:t>
            </a:fld>
            <a:endParaRPr lang="en-US"/>
          </a:p>
        </p:txBody>
      </p:sp>
    </p:spTree>
    <p:extLst>
      <p:ext uri="{BB962C8B-B14F-4D97-AF65-F5344CB8AC3E}">
        <p14:creationId xmlns:p14="http://schemas.microsoft.com/office/powerpoint/2010/main" val="2433057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7FBA0-17E1-AF85-4AF8-B97FEA60F4AC}"/>
              </a:ext>
            </a:extLst>
          </p:cNvPr>
          <p:cNvSpPr>
            <a:spLocks noGrp="1"/>
          </p:cNvSpPr>
          <p:nvPr>
            <p:ph type="title"/>
          </p:nvPr>
        </p:nvSpPr>
        <p:spPr/>
        <p:txBody>
          <a:bodyPr/>
          <a:lstStyle/>
          <a:p>
            <a:r>
              <a:rPr lang="en-US" dirty="0"/>
              <a:t>PIN</a:t>
            </a:r>
          </a:p>
        </p:txBody>
      </p:sp>
      <p:sp>
        <p:nvSpPr>
          <p:cNvPr id="3" name="Content Placeholder 2">
            <a:extLst>
              <a:ext uri="{FF2B5EF4-FFF2-40B4-BE49-F238E27FC236}">
                <a16:creationId xmlns:a16="http://schemas.microsoft.com/office/drawing/2014/main" id="{E8C6D184-8A1C-3458-7043-44938572F273}"/>
              </a:ext>
            </a:extLst>
          </p:cNvPr>
          <p:cNvSpPr>
            <a:spLocks noGrp="1"/>
          </p:cNvSpPr>
          <p:nvPr>
            <p:ph idx="1"/>
          </p:nvPr>
        </p:nvSpPr>
        <p:spPr/>
        <p:txBody>
          <a:bodyPr>
            <a:normAutofit/>
          </a:bodyPr>
          <a:lstStyle/>
          <a:p>
            <a:r>
              <a:rPr lang="en-US" b="0" i="0" dirty="0">
                <a:solidFill>
                  <a:schemeClr val="tx1"/>
                </a:solidFill>
                <a:effectLst/>
                <a:latin typeface="+mj-lt"/>
              </a:rPr>
              <a:t>The PIN is a unique identifier (like a social security number) that is used to communicate information from CARES to other systems, i.e., MCI, KIDS, eFunds, etc. A PIN tracks eligibility history in CARES, benefit recovery claims a person is responsible for repaying, SSI eligibility, and FoodShare clocks for time limited benefits. Changing PINs can cause systems to get out of synch, potentially causing information to not be updated</a:t>
            </a:r>
          </a:p>
          <a:p>
            <a:r>
              <a:rPr lang="en-US" b="0" i="0" dirty="0">
                <a:solidFill>
                  <a:schemeClr val="tx1"/>
                </a:solidFill>
                <a:effectLst/>
                <a:latin typeface="+mj-lt"/>
              </a:rPr>
              <a:t>It is important whenever possible that an individual have only one PIN throughout his or her lifetime in CARES</a:t>
            </a:r>
          </a:p>
          <a:p>
            <a:r>
              <a:rPr lang="en-US" b="0" i="0" dirty="0">
                <a:solidFill>
                  <a:schemeClr val="tx1"/>
                </a:solidFill>
                <a:effectLst/>
                <a:latin typeface="+mj-lt"/>
              </a:rPr>
              <a:t>The CARES Problem Resolution Team has approximately 30 PIN links reported weekly. A PIN link must be done when more than 2 PINs exist in CARES for the same individual</a:t>
            </a:r>
            <a:endParaRPr lang="en-US" dirty="0">
              <a:solidFill>
                <a:schemeClr val="tx1"/>
              </a:solidFill>
              <a:latin typeface="+mj-lt"/>
            </a:endParaRPr>
          </a:p>
        </p:txBody>
      </p:sp>
      <p:sp>
        <p:nvSpPr>
          <p:cNvPr id="4" name="Date Placeholder 3">
            <a:extLst>
              <a:ext uri="{FF2B5EF4-FFF2-40B4-BE49-F238E27FC236}">
                <a16:creationId xmlns:a16="http://schemas.microsoft.com/office/drawing/2014/main" id="{9B9C4F15-AEED-5F2E-3353-AD8C3ADF283D}"/>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CE178EE3-00F1-0A4C-3E8B-1C0CA12D92C5}"/>
              </a:ext>
            </a:extLst>
          </p:cNvPr>
          <p:cNvSpPr>
            <a:spLocks noGrp="1"/>
          </p:cNvSpPr>
          <p:nvPr>
            <p:ph type="sldNum" sz="quarter" idx="12"/>
          </p:nvPr>
        </p:nvSpPr>
        <p:spPr/>
        <p:txBody>
          <a:bodyPr/>
          <a:lstStyle/>
          <a:p>
            <a:fld id="{D77CCBAE-CD6C-4034-A20D-11180A96BD83}" type="slidenum">
              <a:rPr lang="en-US" smtClean="0"/>
              <a:t>3</a:t>
            </a:fld>
            <a:endParaRPr lang="en-US"/>
          </a:p>
        </p:txBody>
      </p:sp>
    </p:spTree>
    <p:extLst>
      <p:ext uri="{BB962C8B-B14F-4D97-AF65-F5344CB8AC3E}">
        <p14:creationId xmlns:p14="http://schemas.microsoft.com/office/powerpoint/2010/main" val="747964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8399-6143-A08E-4F2A-6D8C71521965}"/>
              </a:ext>
            </a:extLst>
          </p:cNvPr>
          <p:cNvSpPr>
            <a:spLocks noGrp="1"/>
          </p:cNvSpPr>
          <p:nvPr>
            <p:ph type="title"/>
          </p:nvPr>
        </p:nvSpPr>
        <p:spPr/>
        <p:txBody>
          <a:bodyPr/>
          <a:lstStyle/>
          <a:p>
            <a:r>
              <a:rPr lang="en-US" dirty="0"/>
              <a:t>Importance of Having Only One PIN</a:t>
            </a:r>
          </a:p>
        </p:txBody>
      </p:sp>
      <p:sp>
        <p:nvSpPr>
          <p:cNvPr id="3" name="Content Placeholder 2">
            <a:extLst>
              <a:ext uri="{FF2B5EF4-FFF2-40B4-BE49-F238E27FC236}">
                <a16:creationId xmlns:a16="http://schemas.microsoft.com/office/drawing/2014/main" id="{FCEFA7FD-AFA5-02AA-BBBB-EC65576DF99A}"/>
              </a:ext>
            </a:extLst>
          </p:cNvPr>
          <p:cNvSpPr>
            <a:spLocks noGrp="1"/>
          </p:cNvSpPr>
          <p:nvPr>
            <p:ph idx="1"/>
          </p:nvPr>
        </p:nvSpPr>
        <p:spPr/>
        <p:txBody>
          <a:bodyPr/>
          <a:lstStyle/>
          <a:p>
            <a:r>
              <a:rPr lang="en-US" b="0" i="0" dirty="0">
                <a:solidFill>
                  <a:schemeClr val="tx1"/>
                </a:solidFill>
                <a:effectLst/>
                <a:latin typeface="+mj-lt"/>
              </a:rPr>
              <a:t>Changing the PIN for a primary person on a case will cause a new EBT card to be issued, which can be confusing to members. Changing the primary person can also cause system errors</a:t>
            </a:r>
            <a:endParaRPr lang="en-US" dirty="0">
              <a:solidFill>
                <a:schemeClr val="tx1"/>
              </a:solidFill>
              <a:latin typeface="+mj-lt"/>
            </a:endParaRPr>
          </a:p>
          <a:p>
            <a:r>
              <a:rPr lang="en-US" b="0" i="0" dirty="0">
                <a:solidFill>
                  <a:schemeClr val="tx1"/>
                </a:solidFill>
                <a:effectLst/>
                <a:latin typeface="+mj-lt"/>
              </a:rPr>
              <a:t>Unless PINs and MCI IDs are linked, it’s possible that incomplete information will be sent on the 1095-B form to the IRS</a:t>
            </a:r>
          </a:p>
          <a:p>
            <a:r>
              <a:rPr lang="en-US" b="0" i="0" dirty="0">
                <a:solidFill>
                  <a:schemeClr val="tx1"/>
                </a:solidFill>
                <a:effectLst/>
                <a:latin typeface="+mj-lt"/>
              </a:rPr>
              <a:t>It is difficult to track eligibility across different PINs over time</a:t>
            </a:r>
            <a:endParaRPr lang="en-US" dirty="0">
              <a:solidFill>
                <a:schemeClr val="tx1"/>
              </a:solidFill>
              <a:latin typeface="+mj-lt"/>
            </a:endParaRPr>
          </a:p>
          <a:p>
            <a:r>
              <a:rPr lang="en-US" b="0" i="0" dirty="0">
                <a:solidFill>
                  <a:schemeClr val="tx1"/>
                </a:solidFill>
                <a:effectLst/>
                <a:latin typeface="+mj-lt"/>
              </a:rPr>
              <a:t>Work programs enroll by PIN number. More work is created when new PINs have to be disenrolled, and then re enrolled, etc. when PINs are changed</a:t>
            </a:r>
          </a:p>
          <a:p>
            <a:r>
              <a:rPr lang="en-US" b="0" i="0" dirty="0">
                <a:solidFill>
                  <a:schemeClr val="tx1"/>
                </a:solidFill>
                <a:effectLst/>
                <a:latin typeface="+mj-lt"/>
              </a:rPr>
              <a:t>Child Care authorizations are PIN based</a:t>
            </a:r>
          </a:p>
          <a:p>
            <a:pPr marL="0" indent="0">
              <a:buNone/>
            </a:pPr>
            <a:endParaRPr lang="en-US" dirty="0"/>
          </a:p>
        </p:txBody>
      </p:sp>
      <p:sp>
        <p:nvSpPr>
          <p:cNvPr id="4" name="Date Placeholder 3">
            <a:extLst>
              <a:ext uri="{FF2B5EF4-FFF2-40B4-BE49-F238E27FC236}">
                <a16:creationId xmlns:a16="http://schemas.microsoft.com/office/drawing/2014/main" id="{02ABA57F-78B9-A481-530E-9E7BFF5BDFA8}"/>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3755D7E4-729D-F538-8C4E-5E145644CF05}"/>
              </a:ext>
            </a:extLst>
          </p:cNvPr>
          <p:cNvSpPr>
            <a:spLocks noGrp="1"/>
          </p:cNvSpPr>
          <p:nvPr>
            <p:ph type="sldNum" sz="quarter" idx="12"/>
          </p:nvPr>
        </p:nvSpPr>
        <p:spPr/>
        <p:txBody>
          <a:bodyPr/>
          <a:lstStyle/>
          <a:p>
            <a:fld id="{D77CCBAE-CD6C-4034-A20D-11180A96BD83}" type="slidenum">
              <a:rPr lang="en-US" smtClean="0"/>
              <a:t>4</a:t>
            </a:fld>
            <a:endParaRPr lang="en-US"/>
          </a:p>
        </p:txBody>
      </p:sp>
    </p:spTree>
    <p:extLst>
      <p:ext uri="{BB962C8B-B14F-4D97-AF65-F5344CB8AC3E}">
        <p14:creationId xmlns:p14="http://schemas.microsoft.com/office/powerpoint/2010/main" val="427691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64FC3-EC28-1B2D-FCE6-3FA113D5A4A3}"/>
              </a:ext>
            </a:extLst>
          </p:cNvPr>
          <p:cNvSpPr>
            <a:spLocks noGrp="1"/>
          </p:cNvSpPr>
          <p:nvPr>
            <p:ph type="title"/>
          </p:nvPr>
        </p:nvSpPr>
        <p:spPr/>
        <p:txBody>
          <a:bodyPr/>
          <a:lstStyle/>
          <a:p>
            <a:r>
              <a:rPr lang="en-US" dirty="0"/>
              <a:t>PIN Definitions</a:t>
            </a:r>
          </a:p>
        </p:txBody>
      </p:sp>
      <p:sp>
        <p:nvSpPr>
          <p:cNvPr id="3" name="Content Placeholder 2">
            <a:extLst>
              <a:ext uri="{FF2B5EF4-FFF2-40B4-BE49-F238E27FC236}">
                <a16:creationId xmlns:a16="http://schemas.microsoft.com/office/drawing/2014/main" id="{56B5E891-ABF8-2646-15CC-5A25BF247B2E}"/>
              </a:ext>
            </a:extLst>
          </p:cNvPr>
          <p:cNvSpPr>
            <a:spLocks noGrp="1"/>
          </p:cNvSpPr>
          <p:nvPr>
            <p:ph idx="1"/>
          </p:nvPr>
        </p:nvSpPr>
        <p:spPr/>
        <p:txBody>
          <a:bodyPr/>
          <a:lstStyle/>
          <a:p>
            <a:r>
              <a:rPr lang="en-US" b="1" dirty="0">
                <a:solidFill>
                  <a:schemeClr val="tx1"/>
                </a:solidFill>
                <a:latin typeface="+mj-lt"/>
              </a:rPr>
              <a:t>PIN-</a:t>
            </a:r>
            <a:r>
              <a:rPr lang="en-US" dirty="0">
                <a:solidFill>
                  <a:schemeClr val="tx1"/>
                </a:solidFill>
                <a:latin typeface="+mj-lt"/>
              </a:rPr>
              <a:t> Personal Identification Number unique to each participant</a:t>
            </a:r>
          </a:p>
          <a:p>
            <a:r>
              <a:rPr lang="en-US" b="1" dirty="0">
                <a:solidFill>
                  <a:schemeClr val="tx1"/>
                </a:solidFill>
                <a:latin typeface="+mj-lt"/>
              </a:rPr>
              <a:t>Good PIN- </a:t>
            </a:r>
            <a:r>
              <a:rPr lang="en-US" b="0" i="0" dirty="0">
                <a:solidFill>
                  <a:schemeClr val="tx1"/>
                </a:solidFill>
                <a:effectLst/>
                <a:latin typeface="+mj-lt"/>
              </a:rPr>
              <a:t>The good PIN is usually the PIN that was originally created, has the most eligibility history on it, and may or may not have the SSN attached to it. This is the PIN that has previously interfaced with other systems</a:t>
            </a:r>
          </a:p>
          <a:p>
            <a:r>
              <a:rPr lang="en-US" b="1" dirty="0">
                <a:solidFill>
                  <a:schemeClr val="tx1"/>
                </a:solidFill>
                <a:latin typeface="+mj-lt"/>
              </a:rPr>
              <a:t>Bad PIN- </a:t>
            </a:r>
            <a:r>
              <a:rPr lang="en-US" b="0" i="0" dirty="0">
                <a:solidFill>
                  <a:srgbClr val="000000"/>
                </a:solidFill>
                <a:effectLst/>
                <a:latin typeface="+mj-lt"/>
              </a:rPr>
              <a:t>Any subsequent PIN created after the original for an individual. It usually has the least eligibility history on it, was created more recently and may or may not have the SSN assigned to it</a:t>
            </a:r>
          </a:p>
          <a:p>
            <a:r>
              <a:rPr lang="en-US" b="1" dirty="0">
                <a:solidFill>
                  <a:srgbClr val="000000"/>
                </a:solidFill>
                <a:latin typeface="+mj-lt"/>
              </a:rPr>
              <a:t>Uncleared PIN- </a:t>
            </a:r>
            <a:r>
              <a:rPr lang="en-US" b="0" i="0" dirty="0">
                <a:solidFill>
                  <a:srgbClr val="000000"/>
                </a:solidFill>
                <a:effectLst/>
                <a:latin typeface="+mj-lt"/>
              </a:rPr>
              <a:t>A temporary PIN created, usually before an RFA is processed that has not been cleared. These do not need to be reported, they have not cleared so they cannot be linked</a:t>
            </a:r>
            <a:endParaRPr lang="en-US" dirty="0">
              <a:solidFill>
                <a:schemeClr val="tx1"/>
              </a:solidFill>
              <a:latin typeface="+mj-lt"/>
            </a:endParaRPr>
          </a:p>
        </p:txBody>
      </p:sp>
      <p:sp>
        <p:nvSpPr>
          <p:cNvPr id="4" name="Date Placeholder 3">
            <a:extLst>
              <a:ext uri="{FF2B5EF4-FFF2-40B4-BE49-F238E27FC236}">
                <a16:creationId xmlns:a16="http://schemas.microsoft.com/office/drawing/2014/main" id="{E68DAB3D-CAAF-8DA6-D842-A0B5194AF03F}"/>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D76F4FB4-D0E4-E965-4477-226BC337FEF3}"/>
              </a:ext>
            </a:extLst>
          </p:cNvPr>
          <p:cNvSpPr>
            <a:spLocks noGrp="1"/>
          </p:cNvSpPr>
          <p:nvPr>
            <p:ph type="sldNum" sz="quarter" idx="12"/>
          </p:nvPr>
        </p:nvSpPr>
        <p:spPr/>
        <p:txBody>
          <a:bodyPr/>
          <a:lstStyle/>
          <a:p>
            <a:fld id="{D77CCBAE-CD6C-4034-A20D-11180A96BD83}" type="slidenum">
              <a:rPr lang="en-US" smtClean="0"/>
              <a:t>5</a:t>
            </a:fld>
            <a:endParaRPr lang="en-US"/>
          </a:p>
        </p:txBody>
      </p:sp>
    </p:spTree>
    <p:extLst>
      <p:ext uri="{BB962C8B-B14F-4D97-AF65-F5344CB8AC3E}">
        <p14:creationId xmlns:p14="http://schemas.microsoft.com/office/powerpoint/2010/main" val="399630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B2CA-6949-60B1-7C7B-A2AD65B427D8}"/>
              </a:ext>
            </a:extLst>
          </p:cNvPr>
          <p:cNvSpPr>
            <a:spLocks noGrp="1"/>
          </p:cNvSpPr>
          <p:nvPr>
            <p:ph type="title"/>
          </p:nvPr>
        </p:nvSpPr>
        <p:spPr/>
        <p:txBody>
          <a:bodyPr/>
          <a:lstStyle/>
          <a:p>
            <a:r>
              <a:rPr lang="en-US" dirty="0"/>
              <a:t>Clearance Overview- PH 2.4.12.3</a:t>
            </a:r>
          </a:p>
        </p:txBody>
      </p:sp>
      <p:sp>
        <p:nvSpPr>
          <p:cNvPr id="3" name="Content Placeholder 2">
            <a:extLst>
              <a:ext uri="{FF2B5EF4-FFF2-40B4-BE49-F238E27FC236}">
                <a16:creationId xmlns:a16="http://schemas.microsoft.com/office/drawing/2014/main" id="{17610771-3F3E-335F-3426-0BC7689812BA}"/>
              </a:ext>
            </a:extLst>
          </p:cNvPr>
          <p:cNvSpPr>
            <a:spLocks noGrp="1"/>
          </p:cNvSpPr>
          <p:nvPr>
            <p:ph idx="1"/>
          </p:nvPr>
        </p:nvSpPr>
        <p:spPr>
          <a:xfrm>
            <a:off x="2589212" y="1570616"/>
            <a:ext cx="8915400" cy="4340606"/>
          </a:xfrm>
        </p:spPr>
        <p:txBody>
          <a:bodyPr>
            <a:normAutofit fontScale="85000" lnSpcReduction="20000"/>
          </a:bodyPr>
          <a:lstStyle/>
          <a:p>
            <a:r>
              <a:rPr lang="en-US" dirty="0">
                <a:solidFill>
                  <a:schemeClr val="tx1"/>
                </a:solidFill>
                <a:latin typeface="+mj-lt"/>
              </a:rPr>
              <a:t>W</a:t>
            </a:r>
            <a:r>
              <a:rPr lang="en-US" b="0" i="0" dirty="0">
                <a:solidFill>
                  <a:schemeClr val="tx1"/>
                </a:solidFill>
                <a:effectLst/>
                <a:latin typeface="+mj-lt"/>
              </a:rPr>
              <a:t>hen adding a person to a case or processing an application, first search for that person in CWW to determine if they are known to CWW.  If you </a:t>
            </a:r>
            <a:r>
              <a:rPr lang="en-US" dirty="0">
                <a:solidFill>
                  <a:schemeClr val="tx1"/>
                </a:solidFill>
                <a:latin typeface="+mj-lt"/>
              </a:rPr>
              <a:t>find them in the </a:t>
            </a:r>
            <a:r>
              <a:rPr lang="en-US" b="0" i="0" dirty="0">
                <a:solidFill>
                  <a:schemeClr val="tx1"/>
                </a:solidFill>
                <a:effectLst/>
                <a:latin typeface="+mj-lt"/>
              </a:rPr>
              <a:t> system, pay attention to how they are known to CARE and what the current PIN is</a:t>
            </a:r>
          </a:p>
          <a:p>
            <a:r>
              <a:rPr lang="en-US" b="0" i="0" dirty="0">
                <a:solidFill>
                  <a:schemeClr val="tx1"/>
                </a:solidFill>
                <a:effectLst/>
                <a:latin typeface="+mj-lt"/>
              </a:rPr>
              <a:t>If matches are 97% or higher, they must be selected. There is no option to create a new individual when matches are 97% or higher</a:t>
            </a:r>
            <a:endParaRPr lang="en-US" sz="1800" b="0" i="0" u="none" strike="noStrike" baseline="0" dirty="0">
              <a:solidFill>
                <a:schemeClr val="tx1"/>
              </a:solidFill>
              <a:latin typeface="+mj-lt"/>
            </a:endParaRPr>
          </a:p>
          <a:p>
            <a:pPr marR="0" algn="l"/>
            <a:r>
              <a:rPr lang="en-US" sz="1800" b="0" i="0" u="none" strike="noStrike" baseline="0" dirty="0">
                <a:solidFill>
                  <a:schemeClr val="tx1"/>
                </a:solidFill>
                <a:latin typeface="+mj-lt"/>
              </a:rPr>
              <a:t>If Matches are 90%-97%, they are usually the same person. Be sure to do some research before you create a new individual if the match is in this range</a:t>
            </a:r>
            <a:endParaRPr lang="en-US" dirty="0">
              <a:solidFill>
                <a:schemeClr val="tx1"/>
              </a:solidFill>
              <a:latin typeface="+mj-lt"/>
            </a:endParaRPr>
          </a:p>
          <a:p>
            <a:r>
              <a:rPr lang="en-US" b="0" i="0" dirty="0">
                <a:solidFill>
                  <a:schemeClr val="tx1"/>
                </a:solidFill>
                <a:effectLst/>
                <a:latin typeface="+mj-lt"/>
              </a:rPr>
              <a:t>When clearance is initiated in CWW, CWW searches for possible matches based on name, SSN, DOB, and gender. There are times when an SSN is not provided on an application or has a typo. The clearance process returns potential matches, and in that situation, stop and do more research to see what the discrepancy is</a:t>
            </a:r>
          </a:p>
          <a:p>
            <a:r>
              <a:rPr lang="en-US" dirty="0">
                <a:solidFill>
                  <a:schemeClr val="tx1"/>
                </a:solidFill>
                <a:latin typeface="+mj-lt"/>
              </a:rPr>
              <a:t>If an SSN is not provided on an application, or a typo was made in the entry of the SSN, the clearance process will return potential matches.  STOP and do more research to see what is causing the discrepancy</a:t>
            </a:r>
          </a:p>
          <a:p>
            <a:r>
              <a:rPr lang="en-US" dirty="0">
                <a:solidFill>
                  <a:schemeClr val="tx1"/>
                </a:solidFill>
                <a:latin typeface="+mj-lt"/>
              </a:rPr>
              <a:t>If you are certain it is the same person, select the match and clear the individual.  Change demographics as needed</a:t>
            </a:r>
          </a:p>
          <a:p>
            <a:r>
              <a:rPr lang="en-US" dirty="0">
                <a:solidFill>
                  <a:schemeClr val="tx1"/>
                </a:solidFill>
                <a:latin typeface="+mj-lt"/>
              </a:rPr>
              <a:t>If you are not certain or clearance is not working, do NOT create a new individual.  Reach out for assistance</a:t>
            </a:r>
          </a:p>
        </p:txBody>
      </p:sp>
      <p:sp>
        <p:nvSpPr>
          <p:cNvPr id="4" name="Date Placeholder 3">
            <a:extLst>
              <a:ext uri="{FF2B5EF4-FFF2-40B4-BE49-F238E27FC236}">
                <a16:creationId xmlns:a16="http://schemas.microsoft.com/office/drawing/2014/main" id="{360B10B4-7CC3-EC1C-BA37-35E10AE00B35}"/>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B5C1E087-F147-E9BE-35E2-0CE6A11982AF}"/>
              </a:ext>
            </a:extLst>
          </p:cNvPr>
          <p:cNvSpPr>
            <a:spLocks noGrp="1"/>
          </p:cNvSpPr>
          <p:nvPr>
            <p:ph type="sldNum" sz="quarter" idx="12"/>
          </p:nvPr>
        </p:nvSpPr>
        <p:spPr/>
        <p:txBody>
          <a:bodyPr/>
          <a:lstStyle/>
          <a:p>
            <a:fld id="{D77CCBAE-CD6C-4034-A20D-11180A96BD83}" type="slidenum">
              <a:rPr lang="en-US" smtClean="0"/>
              <a:t>6</a:t>
            </a:fld>
            <a:endParaRPr lang="en-US"/>
          </a:p>
        </p:txBody>
      </p:sp>
    </p:spTree>
    <p:extLst>
      <p:ext uri="{BB962C8B-B14F-4D97-AF65-F5344CB8AC3E}">
        <p14:creationId xmlns:p14="http://schemas.microsoft.com/office/powerpoint/2010/main" val="69731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A619B-35CA-9733-B809-BA3EC6897B26}"/>
              </a:ext>
            </a:extLst>
          </p:cNvPr>
          <p:cNvSpPr>
            <a:spLocks noGrp="1"/>
          </p:cNvSpPr>
          <p:nvPr>
            <p:ph type="title"/>
          </p:nvPr>
        </p:nvSpPr>
        <p:spPr/>
        <p:txBody>
          <a:bodyPr/>
          <a:lstStyle/>
          <a:p>
            <a:r>
              <a:rPr lang="en-US" dirty="0"/>
              <a:t>Things to Consider when Potential Matches are Received</a:t>
            </a:r>
          </a:p>
        </p:txBody>
      </p:sp>
      <p:sp>
        <p:nvSpPr>
          <p:cNvPr id="3" name="Content Placeholder 2">
            <a:extLst>
              <a:ext uri="{FF2B5EF4-FFF2-40B4-BE49-F238E27FC236}">
                <a16:creationId xmlns:a16="http://schemas.microsoft.com/office/drawing/2014/main" id="{B84A953D-677D-6C2D-4B48-CEB62105B721}"/>
              </a:ext>
            </a:extLst>
          </p:cNvPr>
          <p:cNvSpPr>
            <a:spLocks noGrp="1"/>
          </p:cNvSpPr>
          <p:nvPr>
            <p:ph idx="1"/>
          </p:nvPr>
        </p:nvSpPr>
        <p:spPr/>
        <p:txBody>
          <a:bodyPr/>
          <a:lstStyle/>
          <a:p>
            <a:pPr algn="l">
              <a:buFont typeface="Wingdings 3" panose="05040102010807070707" pitchFamily="18" charset="2"/>
              <a:buChar char=""/>
            </a:pPr>
            <a:r>
              <a:rPr lang="en-US" b="0" i="0" dirty="0">
                <a:solidFill>
                  <a:schemeClr val="tx1"/>
                </a:solidFill>
                <a:effectLst/>
                <a:latin typeface="+mj-lt"/>
              </a:rPr>
              <a:t>Is this the same person?</a:t>
            </a:r>
          </a:p>
          <a:p>
            <a:pPr algn="l">
              <a:buFont typeface="Wingdings 3" panose="05040102010807070707" pitchFamily="18" charset="2"/>
              <a:buChar char=""/>
            </a:pPr>
            <a:r>
              <a:rPr lang="en-US" b="0" i="0" dirty="0">
                <a:solidFill>
                  <a:schemeClr val="tx1"/>
                </a:solidFill>
                <a:effectLst/>
                <a:latin typeface="+mj-lt"/>
              </a:rPr>
              <a:t>Was it a typo?</a:t>
            </a:r>
          </a:p>
          <a:p>
            <a:pPr algn="l">
              <a:buFont typeface="Wingdings 3" panose="05040102010807070707" pitchFamily="18" charset="2"/>
              <a:buChar char=""/>
            </a:pPr>
            <a:r>
              <a:rPr lang="en-US" b="0" i="0" dirty="0">
                <a:solidFill>
                  <a:schemeClr val="tx1"/>
                </a:solidFill>
                <a:effectLst/>
                <a:latin typeface="+mj-lt"/>
              </a:rPr>
              <a:t>Was this person known to another case previously?</a:t>
            </a:r>
          </a:p>
          <a:p>
            <a:pPr algn="l">
              <a:buFont typeface="Wingdings 3" panose="05040102010807070707" pitchFamily="18" charset="2"/>
              <a:buChar char=""/>
            </a:pPr>
            <a:r>
              <a:rPr lang="en-US" b="0" i="0" dirty="0">
                <a:solidFill>
                  <a:schemeClr val="tx1"/>
                </a:solidFill>
                <a:effectLst/>
                <a:latin typeface="+mj-lt"/>
              </a:rPr>
              <a:t>Do we have documentation in the ECF, KIDS, previous cases, birth queries or another system that would support using the individual PIN that is matching in clearance?</a:t>
            </a:r>
          </a:p>
          <a:p>
            <a:pPr algn="l">
              <a:buFont typeface="Wingdings 3" panose="05040102010807070707" pitchFamily="18" charset="2"/>
              <a:buChar char=""/>
            </a:pPr>
            <a:r>
              <a:rPr lang="en-US" b="0" i="0" dirty="0">
                <a:solidFill>
                  <a:schemeClr val="tx1"/>
                </a:solidFill>
                <a:effectLst/>
                <a:latin typeface="+mj-lt"/>
              </a:rPr>
              <a:t>Did the person have a name or gender change?</a:t>
            </a:r>
          </a:p>
          <a:p>
            <a:pPr algn="l">
              <a:buFont typeface="Wingdings 3" panose="05040102010807070707" pitchFamily="18" charset="2"/>
              <a:buChar char=""/>
            </a:pPr>
            <a:r>
              <a:rPr lang="en-US" b="0" i="0" dirty="0">
                <a:solidFill>
                  <a:schemeClr val="tx1"/>
                </a:solidFill>
                <a:effectLst/>
                <a:latin typeface="+mj-lt"/>
              </a:rPr>
              <a:t>Was the wrong SSN entered for the person that clearance is matching to?</a:t>
            </a:r>
          </a:p>
          <a:p>
            <a:pPr algn="l">
              <a:buFont typeface="Wingdings 3" panose="05040102010807070707" pitchFamily="18" charset="2"/>
              <a:buChar char=""/>
            </a:pPr>
            <a:r>
              <a:rPr lang="en-US" b="0" i="0" dirty="0">
                <a:solidFill>
                  <a:schemeClr val="tx1"/>
                </a:solidFill>
                <a:effectLst/>
                <a:latin typeface="+mj-lt"/>
              </a:rPr>
              <a:t>Has the person been adopted and assumed a new name or SSN?</a:t>
            </a:r>
          </a:p>
          <a:p>
            <a:pPr marL="0" indent="0">
              <a:buNone/>
            </a:pPr>
            <a:endParaRPr lang="en-US" dirty="0"/>
          </a:p>
        </p:txBody>
      </p:sp>
      <p:sp>
        <p:nvSpPr>
          <p:cNvPr id="4" name="Date Placeholder 3">
            <a:extLst>
              <a:ext uri="{FF2B5EF4-FFF2-40B4-BE49-F238E27FC236}">
                <a16:creationId xmlns:a16="http://schemas.microsoft.com/office/drawing/2014/main" id="{4A3A90A3-0446-C5C0-CC58-5B150236616D}"/>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5A88C5E0-88D1-DD39-55C8-E7F1B7A5B163}"/>
              </a:ext>
            </a:extLst>
          </p:cNvPr>
          <p:cNvSpPr>
            <a:spLocks noGrp="1"/>
          </p:cNvSpPr>
          <p:nvPr>
            <p:ph type="sldNum" sz="quarter" idx="12"/>
          </p:nvPr>
        </p:nvSpPr>
        <p:spPr/>
        <p:txBody>
          <a:bodyPr/>
          <a:lstStyle/>
          <a:p>
            <a:fld id="{D77CCBAE-CD6C-4034-A20D-11180A96BD83}" type="slidenum">
              <a:rPr lang="en-US" smtClean="0"/>
              <a:t>7</a:t>
            </a:fld>
            <a:endParaRPr lang="en-US"/>
          </a:p>
        </p:txBody>
      </p:sp>
    </p:spTree>
    <p:extLst>
      <p:ext uri="{BB962C8B-B14F-4D97-AF65-F5344CB8AC3E}">
        <p14:creationId xmlns:p14="http://schemas.microsoft.com/office/powerpoint/2010/main" val="3368592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58F07-585D-8FB5-F9D0-3A3C89A2DDB5}"/>
              </a:ext>
            </a:extLst>
          </p:cNvPr>
          <p:cNvSpPr>
            <a:spLocks noGrp="1"/>
          </p:cNvSpPr>
          <p:nvPr>
            <p:ph type="title"/>
          </p:nvPr>
        </p:nvSpPr>
        <p:spPr/>
        <p:txBody>
          <a:bodyPr/>
          <a:lstStyle/>
          <a:p>
            <a:r>
              <a:rPr lang="en-US" dirty="0"/>
              <a:t>Duplicate PINs</a:t>
            </a:r>
          </a:p>
        </p:txBody>
      </p:sp>
      <p:sp>
        <p:nvSpPr>
          <p:cNvPr id="3" name="Content Placeholder 2">
            <a:extLst>
              <a:ext uri="{FF2B5EF4-FFF2-40B4-BE49-F238E27FC236}">
                <a16:creationId xmlns:a16="http://schemas.microsoft.com/office/drawing/2014/main" id="{1C07CCAA-29B7-65F2-D18C-6F520F7EE1AE}"/>
              </a:ext>
            </a:extLst>
          </p:cNvPr>
          <p:cNvSpPr>
            <a:spLocks noGrp="1"/>
          </p:cNvSpPr>
          <p:nvPr>
            <p:ph idx="1"/>
          </p:nvPr>
        </p:nvSpPr>
        <p:spPr>
          <a:xfrm>
            <a:off x="2589212" y="1905000"/>
            <a:ext cx="8915400" cy="4006222"/>
          </a:xfrm>
        </p:spPr>
        <p:txBody>
          <a:bodyPr>
            <a:normAutofit fontScale="92500" lnSpcReduction="10000"/>
          </a:bodyPr>
          <a:lstStyle/>
          <a:p>
            <a:r>
              <a:rPr lang="en-US" dirty="0">
                <a:solidFill>
                  <a:schemeClr val="tx1"/>
                </a:solidFill>
                <a:latin typeface="+mj-lt"/>
              </a:rPr>
              <a:t>Duplicate PINS are often identified when trying to enter an SSN on a case and receive the “AE201 An individual with the same SSN already exists in the system” banner.  This message is received because the SSN is already known to some system (it may be CWW or it could be a different system, such as WHEAP)</a:t>
            </a:r>
          </a:p>
          <a:p>
            <a:r>
              <a:rPr lang="en-US" b="0" i="0" dirty="0">
                <a:solidFill>
                  <a:schemeClr val="tx1"/>
                </a:solidFill>
                <a:effectLst/>
                <a:latin typeface="+mj-lt"/>
              </a:rPr>
              <a:t>When workers get this message, search CWW to see if the individual is known with another PIN. If the person is known with that SSN and another PIN, there is probably a duplicate PIN issue that must be resolved</a:t>
            </a:r>
          </a:p>
          <a:p>
            <a:r>
              <a:rPr lang="en-US" b="0" i="0" dirty="0">
                <a:solidFill>
                  <a:schemeClr val="tx1"/>
                </a:solidFill>
                <a:effectLst/>
                <a:latin typeface="+mj-lt"/>
              </a:rPr>
              <a:t>Because other systems use MCI for SSN verification, workers may not find the SSN in CWW. That means it is known to another system (i.e.: </a:t>
            </a:r>
            <a:r>
              <a:rPr lang="en-US" b="0" i="0" dirty="0" err="1">
                <a:solidFill>
                  <a:schemeClr val="tx1"/>
                </a:solidFill>
                <a:effectLst/>
                <a:latin typeface="+mj-lt"/>
              </a:rPr>
              <a:t>interChange</a:t>
            </a:r>
            <a:r>
              <a:rPr lang="en-US" b="0" i="0" dirty="0">
                <a:solidFill>
                  <a:schemeClr val="tx1"/>
                </a:solidFill>
                <a:effectLst/>
                <a:latin typeface="+mj-lt"/>
              </a:rPr>
              <a:t>, WHEAP, Functional Screen, etc.) When the SSN is not found in CWW, report it to the Problem Resolution Team for a fix</a:t>
            </a:r>
          </a:p>
          <a:p>
            <a:r>
              <a:rPr lang="en-US" dirty="0">
                <a:solidFill>
                  <a:schemeClr val="tx1"/>
                </a:solidFill>
                <a:latin typeface="+mj-lt"/>
              </a:rPr>
              <a:t>If a duplicate individual is found the PINs must be linked.  Email your supervisor with the good PIN and the bad PIN.  Enter the SSN in case comments along with the good PIN and the bad PIN</a:t>
            </a:r>
          </a:p>
        </p:txBody>
      </p:sp>
      <p:sp>
        <p:nvSpPr>
          <p:cNvPr id="4" name="Date Placeholder 3">
            <a:extLst>
              <a:ext uri="{FF2B5EF4-FFF2-40B4-BE49-F238E27FC236}">
                <a16:creationId xmlns:a16="http://schemas.microsoft.com/office/drawing/2014/main" id="{668DBA5D-0DF7-502C-1F69-DC452711546F}"/>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DE747519-2682-46BE-4299-A1AF9785A274}"/>
              </a:ext>
            </a:extLst>
          </p:cNvPr>
          <p:cNvSpPr>
            <a:spLocks noGrp="1"/>
          </p:cNvSpPr>
          <p:nvPr>
            <p:ph type="sldNum" sz="quarter" idx="12"/>
          </p:nvPr>
        </p:nvSpPr>
        <p:spPr/>
        <p:txBody>
          <a:bodyPr/>
          <a:lstStyle/>
          <a:p>
            <a:fld id="{D77CCBAE-CD6C-4034-A20D-11180A96BD83}" type="slidenum">
              <a:rPr lang="en-US" smtClean="0"/>
              <a:t>8</a:t>
            </a:fld>
            <a:endParaRPr lang="en-US"/>
          </a:p>
        </p:txBody>
      </p:sp>
    </p:spTree>
    <p:extLst>
      <p:ext uri="{BB962C8B-B14F-4D97-AF65-F5344CB8AC3E}">
        <p14:creationId xmlns:p14="http://schemas.microsoft.com/office/powerpoint/2010/main" val="223658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26A95-40CC-A501-035C-954A32B14403}"/>
              </a:ext>
            </a:extLst>
          </p:cNvPr>
          <p:cNvSpPr>
            <a:spLocks noGrp="1"/>
          </p:cNvSpPr>
          <p:nvPr>
            <p:ph type="title"/>
          </p:nvPr>
        </p:nvSpPr>
        <p:spPr>
          <a:xfrm>
            <a:off x="2112885" y="624110"/>
            <a:ext cx="9391727" cy="1280890"/>
          </a:xfrm>
        </p:spPr>
        <p:txBody>
          <a:bodyPr>
            <a:normAutofit/>
          </a:bodyPr>
          <a:lstStyle/>
          <a:p>
            <a:r>
              <a:rPr lang="en-US" b="0" i="0" dirty="0">
                <a:solidFill>
                  <a:srgbClr val="000000"/>
                </a:solidFill>
                <a:effectLst/>
              </a:rPr>
              <a:t>Best Practices (PH 2.4.12.4)</a:t>
            </a:r>
            <a:br>
              <a:rPr lang="en-US" b="0" i="0" dirty="0">
                <a:solidFill>
                  <a:srgbClr val="00000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66338C0-0529-890E-CB72-FF907CE0E34E}"/>
              </a:ext>
            </a:extLst>
          </p:cNvPr>
          <p:cNvSpPr>
            <a:spLocks noGrp="1"/>
          </p:cNvSpPr>
          <p:nvPr>
            <p:ph idx="1"/>
          </p:nvPr>
        </p:nvSpPr>
        <p:spPr>
          <a:xfrm>
            <a:off x="1917577" y="1757779"/>
            <a:ext cx="9587035" cy="4743054"/>
          </a:xfrm>
        </p:spPr>
        <p:txBody>
          <a:bodyPr>
            <a:normAutofit fontScale="85000" lnSpcReduction="20000"/>
          </a:bodyPr>
          <a:lstStyle/>
          <a:p>
            <a:r>
              <a:rPr lang="en-US" dirty="0">
                <a:solidFill>
                  <a:schemeClr val="tx1"/>
                </a:solidFill>
              </a:rPr>
              <a:t>When processing an application, if a bad SSN was provided and a new PIN and case were created for the primary person, the next step will be different based on what was has happened.</a:t>
            </a:r>
          </a:p>
          <a:p>
            <a:pPr lvl="1"/>
            <a:r>
              <a:rPr lang="en-US" b="1" dirty="0">
                <a:solidFill>
                  <a:schemeClr val="tx1"/>
                </a:solidFill>
              </a:rPr>
              <a:t>Benefits have not been issued</a:t>
            </a:r>
            <a:r>
              <a:rPr lang="en-US" dirty="0">
                <a:solidFill>
                  <a:schemeClr val="tx1"/>
                </a:solidFill>
              </a:rPr>
              <a:t>: If a new PIN was created for the primary person and the worker finds the correct PIN/SSN that should be used for eligibility and the benefits have not been issued yet, the best practice is for the worker to close the newly created case and re open the old case. Before closing the new case, if a bad SSN was entered to a bad PIN created, remove the SSN. It is possible the owner of that SSN may apply someday, and it will be attached to the wrong person/PIN. The agency can update the documents in the ECF to associate them with the old/correct case. If the original application is from the FFM, be sure to contact the Problem Resolution Team to enter the FFM referral information on the old case so that a response can be sent once the application is processed. Why? To prevent confusion from a member having two different case numbers and possibly 2 different EBT cards (one for each case)</a:t>
            </a:r>
          </a:p>
          <a:p>
            <a:pPr lvl="1"/>
            <a:r>
              <a:rPr lang="en-US" b="1" dirty="0">
                <a:solidFill>
                  <a:schemeClr val="tx1"/>
                </a:solidFill>
              </a:rPr>
              <a:t>Benefits have been issued: </a:t>
            </a:r>
            <a:r>
              <a:rPr lang="en-US" dirty="0">
                <a:solidFill>
                  <a:schemeClr val="tx1"/>
                </a:solidFill>
              </a:rPr>
              <a:t>If a new PIN was created for the primary person and the worker finds the correct PIN/SSN that should be used for eligibility and the benefits have been issued, the worker will need to add the good PIN back to the case, change the primary person to the old/good PIN and delete the newly created bad PIN from the case. If FS has been issued, the agency needs to let the member know they will receive a new card. If that person had a card from another case, they should no longer use it since the benefits do not move from one case to another. Why? If FS is issued on the new case, and there is another card on the old case, the member will have two cards and it will be confusing. There is no way to transfer benefits from one case to the other. As always, please contact the Problem Resolution Team prior to changing the primary person on a case</a:t>
            </a:r>
          </a:p>
          <a:p>
            <a:pPr lvl="1"/>
            <a:r>
              <a:rPr lang="en-US" dirty="0">
                <a:solidFill>
                  <a:schemeClr val="tx1"/>
                </a:solidFill>
              </a:rPr>
              <a:t>If the newly created person is not the primary person, the worker will need to add the old/good PIN to the case as a new person and delete the bad PIN that was newly created</a:t>
            </a:r>
          </a:p>
          <a:p>
            <a:pPr marL="457200" lvl="1" indent="0">
              <a:buNone/>
            </a:pPr>
            <a:endParaRPr lang="en-US" dirty="0">
              <a:solidFill>
                <a:schemeClr val="tx1"/>
              </a:solidFill>
            </a:endParaRPr>
          </a:p>
        </p:txBody>
      </p:sp>
      <p:sp>
        <p:nvSpPr>
          <p:cNvPr id="4" name="Date Placeholder 3">
            <a:extLst>
              <a:ext uri="{FF2B5EF4-FFF2-40B4-BE49-F238E27FC236}">
                <a16:creationId xmlns:a16="http://schemas.microsoft.com/office/drawing/2014/main" id="{D29CF708-AF48-D249-63D2-A546A9F7297E}"/>
              </a:ext>
            </a:extLst>
          </p:cNvPr>
          <p:cNvSpPr>
            <a:spLocks noGrp="1"/>
          </p:cNvSpPr>
          <p:nvPr>
            <p:ph type="dt" sz="half" idx="10"/>
          </p:nvPr>
        </p:nvSpPr>
        <p:spPr/>
        <p:txBody>
          <a:bodyPr/>
          <a:lstStyle/>
          <a:p>
            <a:fld id="{3DE19F4B-1667-4652-A309-01B87D2798F8}" type="datetime1">
              <a:rPr lang="en-US" smtClean="0"/>
              <a:t>3/30/2024</a:t>
            </a:fld>
            <a:endParaRPr lang="en-US"/>
          </a:p>
        </p:txBody>
      </p:sp>
      <p:sp>
        <p:nvSpPr>
          <p:cNvPr id="5" name="Slide Number Placeholder 4">
            <a:extLst>
              <a:ext uri="{FF2B5EF4-FFF2-40B4-BE49-F238E27FC236}">
                <a16:creationId xmlns:a16="http://schemas.microsoft.com/office/drawing/2014/main" id="{E895AD3B-9FFA-3FED-77E1-ED8FDEA627A0}"/>
              </a:ext>
            </a:extLst>
          </p:cNvPr>
          <p:cNvSpPr>
            <a:spLocks noGrp="1"/>
          </p:cNvSpPr>
          <p:nvPr>
            <p:ph type="sldNum" sz="quarter" idx="12"/>
          </p:nvPr>
        </p:nvSpPr>
        <p:spPr/>
        <p:txBody>
          <a:bodyPr/>
          <a:lstStyle/>
          <a:p>
            <a:fld id="{D77CCBAE-CD6C-4034-A20D-11180A96BD83}" type="slidenum">
              <a:rPr lang="en-US" smtClean="0"/>
              <a:t>9</a:t>
            </a:fld>
            <a:endParaRPr lang="en-US"/>
          </a:p>
        </p:txBody>
      </p:sp>
    </p:spTree>
    <p:extLst>
      <p:ext uri="{BB962C8B-B14F-4D97-AF65-F5344CB8AC3E}">
        <p14:creationId xmlns:p14="http://schemas.microsoft.com/office/powerpoint/2010/main" val="12321453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Type xmlns="2f254586-b35f-4441-a040-f54e6e92090e">
      <Value>Training Forms</Value>
    </Document_x0020_Type>
    <Training_x0020_Topic xmlns="2f254586-b35f-4441-a040-f54e6e92090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04f27ada2238d016c1a9c45cd2b1720e">
  <xsd:schema xmlns:xsd="http://www.w3.org/2001/XMLSchema" xmlns:xs="http://www.w3.org/2001/XMLSchema" xmlns:p="http://schemas.microsoft.com/office/2006/metadata/properties" xmlns:ns2="2f254586-b35f-4441-a040-f54e6e92090e" targetNamespace="http://schemas.microsoft.com/office/2006/metadata/properties" ma:root="true" ma:fieldsID="d8ab4209aa2964d83b90e90605d88346"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Mock Training Scenario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15595C-8FBB-4AF8-BE7F-2939F69DA9B7}">
  <ds:schemaRefs>
    <ds:schemaRef ds:uri="http://schemas.microsoft.com/sharepoint/v3/contenttype/forms"/>
  </ds:schemaRefs>
</ds:datastoreItem>
</file>

<file path=customXml/itemProps2.xml><?xml version="1.0" encoding="utf-8"?>
<ds:datastoreItem xmlns:ds="http://schemas.openxmlformats.org/officeDocument/2006/customXml" ds:itemID="{37BB3BDB-6A66-417B-A783-3F28EC8DA041}">
  <ds:schemaRefs>
    <ds:schemaRef ds:uri="2f254586-b35f-4441-a040-f54e6e92090e"/>
    <ds:schemaRef ds:uri="http://purl.org/dc/terms/"/>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FDDA512-5D72-4707-8D24-64B16C47D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130</TotalTime>
  <Words>1939</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PINs</vt:lpstr>
      <vt:lpstr>Overview</vt:lpstr>
      <vt:lpstr>PIN</vt:lpstr>
      <vt:lpstr>Importance of Having Only One PIN</vt:lpstr>
      <vt:lpstr>PIN Definitions</vt:lpstr>
      <vt:lpstr>Clearance Overview- PH 2.4.12.3</vt:lpstr>
      <vt:lpstr>Things to Consider when Potential Matches are Received</vt:lpstr>
      <vt:lpstr>Duplicate PINs</vt:lpstr>
      <vt:lpstr>Best Practices (PH 2.4.12.4) </vt:lpstr>
      <vt:lpstr>Considerations</vt:lpstr>
      <vt:lpstr>Questions?</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JENNIFER BOOTH</dc:creator>
  <cp:lastModifiedBy>Jennifer Booth</cp:lastModifiedBy>
  <cp:revision>5</cp:revision>
  <cp:lastPrinted>2015-06-05T19:27:41Z</cp:lastPrinted>
  <dcterms:created xsi:type="dcterms:W3CDTF">2017-10-10T15:17:38Z</dcterms:created>
  <dcterms:modified xsi:type="dcterms:W3CDTF">2024-03-30T17:24:41Z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